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5"/>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74" r:id="rId17"/>
    <p:sldId id="275" r:id="rId18"/>
    <p:sldId id="264" r:id="rId19"/>
    <p:sldId id="265" r:id="rId20"/>
    <p:sldId id="266" r:id="rId21"/>
    <p:sldId id="267" r:id="rId22"/>
    <p:sldId id="268" r:id="rId23"/>
    <p:sldId id="269" r:id="rId24"/>
  </p:sldIdLst>
  <p:sldSz cx="12192000" cy="6858000"/>
  <p:notesSz cx="6858000" cy="9144000"/>
  <p:embeddedFontLst>
    <p:embeddedFont>
      <p:font typeface="Century Gothic" panose="020B0502020202020204" pitchFamily="34" charset="0"/>
      <p:regular r:id="rId26"/>
      <p:bold r:id="rId27"/>
      <p:italic r:id="rId28"/>
      <p:boldItalic r:id="rId29"/>
    </p:embeddedFont>
  </p:embeddedFontLst>
  <p:custDataLst>
    <p:tags r:id="rId3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58"/>
    <p:restoredTop sz="94720"/>
  </p:normalViewPr>
  <p:slideViewPr>
    <p:cSldViewPr snapToGrid="0">
      <p:cViewPr varScale="1">
        <p:scale>
          <a:sx n="110" d="100"/>
          <a:sy n="110" d="100"/>
        </p:scale>
        <p:origin x="234"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tags" Target="tags/tag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5060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88746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7831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0520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6223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8496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0242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4651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29179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170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1455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2420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4692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80290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5.m4a"/><Relationship Id="rId7" Type="http://schemas.openxmlformats.org/officeDocument/2006/relationships/image" Target="../media/image3.png"/><Relationship Id="rId2" Type="http://schemas.microsoft.com/office/2007/relationships/media" Target="../media/media15.m4a"/><Relationship Id="rId1" Type="http://schemas.openxmlformats.org/officeDocument/2006/relationships/tags" Target="../tags/tag10.xml"/><Relationship Id="rId6" Type="http://schemas.openxmlformats.org/officeDocument/2006/relationships/image" Target="../media/image19.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4.png"/><Relationship Id="rId2" Type="http://schemas.microsoft.com/office/2007/relationships/media" Target="../media/media19.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0.m4a"/><Relationship Id="rId7" Type="http://schemas.openxmlformats.org/officeDocument/2006/relationships/image" Target="../media/image3.png"/><Relationship Id="rId2" Type="http://schemas.microsoft.com/office/2007/relationships/media" Target="../media/media20.m4a"/><Relationship Id="rId1" Type="http://schemas.openxmlformats.org/officeDocument/2006/relationships/tags" Target="../tags/tag15.xml"/><Relationship Id="rId6" Type="http://schemas.openxmlformats.org/officeDocument/2006/relationships/hyperlink" Target="https://owasp.org/www-project-top-ten/" TargetMode="Externa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Zachariah A Garrison.</a:t>
            </a:r>
          </a:p>
          <a:p>
            <a:pPr marL="0" lvl="0" indent="0" algn="l" rtl="0">
              <a:lnSpc>
                <a:spcPct val="70000"/>
              </a:lnSpc>
              <a:spcBef>
                <a:spcPts val="1000"/>
              </a:spcBef>
              <a:spcAft>
                <a:spcPts val="0"/>
              </a:spcAft>
              <a:buClr>
                <a:schemeClr val="lt1"/>
              </a:buClr>
              <a:buSzPts val="1850"/>
              <a:buNone/>
            </a:pPr>
            <a:endParaRPr lang="en-US" sz="1850" i="1" dirty="0"/>
          </a:p>
          <a:p>
            <a:pPr marL="0" lvl="0" indent="0" algn="l" rtl="0">
              <a:lnSpc>
                <a:spcPct val="70000"/>
              </a:lnSpc>
              <a:spcBef>
                <a:spcPts val="1000"/>
              </a:spcBef>
              <a:spcAft>
                <a:spcPts val="0"/>
              </a:spcAft>
              <a:buClr>
                <a:schemeClr val="lt1"/>
              </a:buClr>
              <a:buSzPts val="1850"/>
              <a:buNone/>
            </a:pPr>
            <a:r>
              <a:rPr lang="en-US" sz="1850" i="1" dirty="0"/>
              <a:t>CS-405 Secure Coding</a:t>
            </a:r>
          </a:p>
          <a:p>
            <a:pPr marL="0" lvl="0" indent="0" algn="l" rtl="0">
              <a:lnSpc>
                <a:spcPct val="70000"/>
              </a:lnSpc>
              <a:spcBef>
                <a:spcPts val="1000"/>
              </a:spcBef>
              <a:spcAft>
                <a:spcPts val="0"/>
              </a:spcAft>
              <a:buClr>
                <a:schemeClr val="lt1"/>
              </a:buClr>
              <a:buSzPts val="1850"/>
              <a:buNone/>
            </a:pPr>
            <a:r>
              <a:rPr lang="en-US" sz="1850" i="1" dirty="0"/>
              <a:t>08/17/2025</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8" name="Audio 7">
            <a:extLst>
              <a:ext uri="{FF2B5EF4-FFF2-40B4-BE49-F238E27FC236}">
                <a16:creationId xmlns:a16="http://schemas.microsoft.com/office/drawing/2014/main" xmlns="" id="{07BCC7ED-74DB-1845-EF07-03173C62FF3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3100"/>
    </mc:Choice>
    <mc:Fallback xmlns="">
      <p:transition spd="slow" advTm="33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Unit Testing- Does Safe Addition Near Max Boundary Prevent Integer Overflow?</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160" y="2520870"/>
            <a:ext cx="4610743" cy="178142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297" y="4765763"/>
            <a:ext cx="4953691" cy="352474"/>
          </a:xfrm>
          <a:prstGeom prst="rect">
            <a:avLst/>
          </a:prstGeom>
        </p:spPr>
      </p:pic>
      <p:sp>
        <p:nvSpPr>
          <p:cNvPr id="6" name="TextBox 5"/>
          <p:cNvSpPr txBox="1"/>
          <p:nvPr/>
        </p:nvSpPr>
        <p:spPr>
          <a:xfrm>
            <a:off x="5765074" y="2520870"/>
            <a:ext cx="5852160" cy="2462213"/>
          </a:xfrm>
          <a:prstGeom prst="rect">
            <a:avLst/>
          </a:prstGeom>
          <a:noFill/>
        </p:spPr>
        <p:txBody>
          <a:bodyPr wrap="square" rtlCol="0">
            <a:spAutoFit/>
          </a:bodyPr>
          <a:lstStyle/>
          <a:p>
            <a:r>
              <a:rPr lang="en-US" dirty="0">
                <a:solidFill>
                  <a:schemeClr val="bg1"/>
                </a:solidFill>
              </a:rPr>
              <a:t>Vulnerability: Integer overflows near INT32_MAX risks undefined behavior.</a:t>
            </a:r>
          </a:p>
          <a:p>
            <a:endParaRPr lang="en-US" dirty="0">
              <a:solidFill>
                <a:schemeClr val="bg1"/>
              </a:solidFill>
            </a:endParaRPr>
          </a:p>
          <a:p>
            <a:r>
              <a:rPr lang="en-US" dirty="0">
                <a:solidFill>
                  <a:schemeClr val="bg1"/>
                </a:solidFill>
              </a:rPr>
              <a:t>Test: Tests addition of a value near INT32_MAX (MAX – 10 + 5) to ensure no overflow occurs.</a:t>
            </a:r>
          </a:p>
          <a:p>
            <a:endParaRPr lang="en-US" dirty="0">
              <a:solidFill>
                <a:schemeClr val="bg1"/>
              </a:solidFill>
            </a:endParaRPr>
          </a:p>
          <a:p>
            <a:r>
              <a:rPr lang="en-US" dirty="0">
                <a:solidFill>
                  <a:schemeClr val="bg1"/>
                </a:solidFill>
              </a:rPr>
              <a:t>Results: Test passed confirming safe addition near boundary. </a:t>
            </a:r>
          </a:p>
          <a:p>
            <a:endParaRPr lang="en-US" dirty="0">
              <a:solidFill>
                <a:schemeClr val="bg1"/>
              </a:solidFill>
            </a:endParaRPr>
          </a:p>
          <a:p>
            <a:r>
              <a:rPr lang="en-US" dirty="0">
                <a:solidFill>
                  <a:schemeClr val="bg1"/>
                </a:solidFill>
              </a:rPr>
              <a:t>Further Testing: Can use </a:t>
            </a:r>
            <a:r>
              <a:rPr lang="en-US" dirty="0" err="1">
                <a:solidFill>
                  <a:schemeClr val="bg1"/>
                </a:solidFill>
              </a:rPr>
              <a:t>Coverity</a:t>
            </a:r>
            <a:r>
              <a:rPr lang="en-US" dirty="0">
                <a:solidFill>
                  <a:schemeClr val="bg1"/>
                </a:solidFill>
              </a:rPr>
              <a:t> (INTEGER_OVERFLOW_ to flag risky arithmetic operations. Also implementation of static assertions can compile time checks. </a:t>
            </a:r>
          </a:p>
        </p:txBody>
      </p:sp>
      <p:pic>
        <p:nvPicPr>
          <p:cNvPr id="9" name="Audio 8">
            <a:extLst>
              <a:ext uri="{FF2B5EF4-FFF2-40B4-BE49-F238E27FC236}">
                <a16:creationId xmlns:a16="http://schemas.microsoft.com/office/drawing/2014/main" xmlns="" id="{47FF0D32-D6AE-C4F7-C74B-5E47F4DF4C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80113259"/>
      </p:ext>
    </p:extLst>
  </p:cSld>
  <p:clrMapOvr>
    <a:masterClrMapping/>
  </p:clrMapOvr>
  <mc:AlternateContent xmlns:mc="http://schemas.openxmlformats.org/markup-compatibility/2006" xmlns:p14="http://schemas.microsoft.com/office/powerpoint/2010/main">
    <mc:Choice Requires="p14">
      <p:transition spd="slow" p14:dur="2000" advTm="27729"/>
    </mc:Choice>
    <mc:Fallback xmlns="">
      <p:transition spd="slow" advTm="27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Unit Testing- Does the Code Detect Overflow on Large Addition?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892" y="2529192"/>
            <a:ext cx="4867954" cy="148610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892" y="4487090"/>
            <a:ext cx="5153744" cy="390580"/>
          </a:xfrm>
          <a:prstGeom prst="rect">
            <a:avLst/>
          </a:prstGeom>
        </p:spPr>
      </p:pic>
      <p:sp>
        <p:nvSpPr>
          <p:cNvPr id="6" name="TextBox 5"/>
          <p:cNvSpPr txBox="1"/>
          <p:nvPr/>
        </p:nvSpPr>
        <p:spPr>
          <a:xfrm>
            <a:off x="6043749" y="2621280"/>
            <a:ext cx="5462451" cy="2246769"/>
          </a:xfrm>
          <a:prstGeom prst="rect">
            <a:avLst/>
          </a:prstGeom>
          <a:noFill/>
        </p:spPr>
        <p:txBody>
          <a:bodyPr wrap="square" rtlCol="0">
            <a:spAutoFit/>
          </a:bodyPr>
          <a:lstStyle/>
          <a:p>
            <a:r>
              <a:rPr lang="en-US" dirty="0">
                <a:solidFill>
                  <a:schemeClr val="bg1"/>
                </a:solidFill>
              </a:rPr>
              <a:t>Vulnerability: Adding large numbers can cause overflows, leading to exploits.</a:t>
            </a:r>
          </a:p>
          <a:p>
            <a:endParaRPr lang="en-US" dirty="0">
              <a:solidFill>
                <a:schemeClr val="bg1"/>
              </a:solidFill>
            </a:endParaRPr>
          </a:p>
          <a:p>
            <a:r>
              <a:rPr lang="en-US" dirty="0">
                <a:solidFill>
                  <a:schemeClr val="bg1"/>
                </a:solidFill>
              </a:rPr>
              <a:t>Test: Verifies that </a:t>
            </a:r>
            <a:r>
              <a:rPr lang="en-US" dirty="0" err="1">
                <a:solidFill>
                  <a:schemeClr val="bg1"/>
                </a:solidFill>
              </a:rPr>
              <a:t>safe_add</a:t>
            </a:r>
            <a:r>
              <a:rPr lang="en-US" dirty="0">
                <a:solidFill>
                  <a:schemeClr val="bg1"/>
                </a:solidFill>
              </a:rPr>
              <a:t> detects overflows when adding INT32_max and 1.</a:t>
            </a:r>
          </a:p>
          <a:p>
            <a:endParaRPr lang="en-US" dirty="0">
              <a:solidFill>
                <a:schemeClr val="bg1"/>
              </a:solidFill>
            </a:endParaRPr>
          </a:p>
          <a:p>
            <a:r>
              <a:rPr lang="en-US" dirty="0">
                <a:solidFill>
                  <a:schemeClr val="bg1"/>
                </a:solidFill>
              </a:rPr>
              <a:t>Results: Test passed confirming overflow detection. </a:t>
            </a:r>
          </a:p>
          <a:p>
            <a:endParaRPr lang="en-US" dirty="0">
              <a:solidFill>
                <a:schemeClr val="bg1"/>
              </a:solidFill>
            </a:endParaRPr>
          </a:p>
          <a:p>
            <a:r>
              <a:rPr lang="en-US" dirty="0">
                <a:solidFill>
                  <a:schemeClr val="bg1"/>
                </a:solidFill>
              </a:rPr>
              <a:t>Further Testing: Cppcheck (</a:t>
            </a:r>
            <a:r>
              <a:rPr lang="en-US" dirty="0" err="1">
                <a:solidFill>
                  <a:schemeClr val="bg1"/>
                </a:solidFill>
              </a:rPr>
              <a:t>integerOverflow</a:t>
            </a:r>
            <a:r>
              <a:rPr lang="en-US" dirty="0">
                <a:solidFill>
                  <a:schemeClr val="bg1"/>
                </a:solidFill>
              </a:rPr>
              <a:t>) flags potential overflow risks. Also using </a:t>
            </a:r>
            <a:r>
              <a:rPr lang="en-US" dirty="0" err="1">
                <a:solidFill>
                  <a:schemeClr val="bg1"/>
                </a:solidFill>
              </a:rPr>
              <a:t>SafeInt</a:t>
            </a:r>
            <a:r>
              <a:rPr lang="en-US" dirty="0">
                <a:solidFill>
                  <a:schemeClr val="bg1"/>
                </a:solidFill>
              </a:rPr>
              <a:t> library for robust bound checks. </a:t>
            </a:r>
          </a:p>
        </p:txBody>
      </p:sp>
      <p:pic>
        <p:nvPicPr>
          <p:cNvPr id="9" name="Audio 8">
            <a:extLst>
              <a:ext uri="{FF2B5EF4-FFF2-40B4-BE49-F238E27FC236}">
                <a16:creationId xmlns:a16="http://schemas.microsoft.com/office/drawing/2014/main" xmlns="" id="{BE95E766-1719-AA99-385D-C41A0D4BA8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71055748"/>
      </p:ext>
    </p:extLst>
  </p:cSld>
  <p:clrMapOvr>
    <a:masterClrMapping/>
  </p:clrMapOvr>
  <mc:AlternateContent xmlns:mc="http://schemas.openxmlformats.org/markup-compatibility/2006" xmlns:p14="http://schemas.microsoft.com/office/powerpoint/2010/main">
    <mc:Choice Requires="p14">
      <p:transition spd="slow" p14:dur="2000" advTm="26855"/>
    </mc:Choice>
    <mc:Fallback xmlns="">
      <p:transition spd="slow" advTm="26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Unit Testing- Does the Code Detect Underflow on Large Subtraction?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117" y="2631098"/>
            <a:ext cx="5496692" cy="164805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117" y="4852850"/>
            <a:ext cx="5925377" cy="295316"/>
          </a:xfrm>
          <a:prstGeom prst="rect">
            <a:avLst/>
          </a:prstGeom>
        </p:spPr>
      </p:pic>
      <p:sp>
        <p:nvSpPr>
          <p:cNvPr id="6" name="TextBox 5"/>
          <p:cNvSpPr txBox="1"/>
          <p:nvPr/>
        </p:nvSpPr>
        <p:spPr>
          <a:xfrm>
            <a:off x="6644640" y="2631098"/>
            <a:ext cx="5207726" cy="2462213"/>
          </a:xfrm>
          <a:prstGeom prst="rect">
            <a:avLst/>
          </a:prstGeom>
          <a:noFill/>
        </p:spPr>
        <p:txBody>
          <a:bodyPr wrap="square" rtlCol="0">
            <a:spAutoFit/>
          </a:bodyPr>
          <a:lstStyle/>
          <a:p>
            <a:r>
              <a:rPr lang="en-US" dirty="0">
                <a:solidFill>
                  <a:schemeClr val="bg1"/>
                </a:solidFill>
              </a:rPr>
              <a:t>Vulnerability: Subtracting large negative numbers risks underflow.</a:t>
            </a:r>
          </a:p>
          <a:p>
            <a:endParaRPr lang="en-US" dirty="0">
              <a:solidFill>
                <a:schemeClr val="bg1"/>
              </a:solidFill>
            </a:endParaRPr>
          </a:p>
          <a:p>
            <a:r>
              <a:rPr lang="en-US" dirty="0">
                <a:solidFill>
                  <a:schemeClr val="bg1"/>
                </a:solidFill>
              </a:rPr>
              <a:t>Test: Tests if </a:t>
            </a:r>
            <a:r>
              <a:rPr lang="en-US" dirty="0" err="1">
                <a:solidFill>
                  <a:schemeClr val="bg1"/>
                </a:solidFill>
              </a:rPr>
              <a:t>safe_add</a:t>
            </a:r>
            <a:r>
              <a:rPr lang="en-US" dirty="0">
                <a:solidFill>
                  <a:schemeClr val="bg1"/>
                </a:solidFill>
              </a:rPr>
              <a:t> detects underflow when subtracting from INT32_MIN. </a:t>
            </a:r>
          </a:p>
          <a:p>
            <a:endParaRPr lang="en-US" dirty="0">
              <a:solidFill>
                <a:schemeClr val="bg1"/>
              </a:solidFill>
            </a:endParaRPr>
          </a:p>
          <a:p>
            <a:r>
              <a:rPr lang="en-US" dirty="0">
                <a:solidFill>
                  <a:schemeClr val="bg1"/>
                </a:solidFill>
              </a:rPr>
              <a:t>Results: Test passed confirming underflow detection.</a:t>
            </a:r>
          </a:p>
          <a:p>
            <a:endParaRPr lang="en-US" dirty="0">
              <a:solidFill>
                <a:schemeClr val="bg1"/>
              </a:solidFill>
            </a:endParaRPr>
          </a:p>
          <a:p>
            <a:r>
              <a:rPr lang="en-US" dirty="0">
                <a:solidFill>
                  <a:schemeClr val="bg1"/>
                </a:solidFill>
              </a:rPr>
              <a:t>Further Testing: Clang-Tidy (Cert-int32-c) ensures underflow detection. Also add logging for underflow events to aid in debugging issues. </a:t>
            </a:r>
          </a:p>
        </p:txBody>
      </p:sp>
      <p:pic>
        <p:nvPicPr>
          <p:cNvPr id="9" name="Audio 8">
            <a:extLst>
              <a:ext uri="{FF2B5EF4-FFF2-40B4-BE49-F238E27FC236}">
                <a16:creationId xmlns:a16="http://schemas.microsoft.com/office/drawing/2014/main" xmlns="" id="{8B7DF99D-0801-CB88-FC8E-F972A8D2B5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38026042"/>
      </p:ext>
    </p:extLst>
  </p:cSld>
  <p:clrMapOvr>
    <a:masterClrMapping/>
  </p:clrMapOvr>
  <mc:AlternateContent xmlns:mc="http://schemas.openxmlformats.org/markup-compatibility/2006" xmlns:p14="http://schemas.microsoft.com/office/powerpoint/2010/main">
    <mc:Choice Requires="p14">
      <p:transition spd="slow" p14:dur="2000" advTm="29660"/>
    </mc:Choice>
    <mc:Fallback xmlns="">
      <p:transition spd="slow" advTm="29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Unit Testing- Does Safe Subtraction Within Bounds Prevent Integer Overflow?</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33" y="2622246"/>
            <a:ext cx="4753638" cy="175284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633" y="4939936"/>
            <a:ext cx="5763429" cy="333422"/>
          </a:xfrm>
          <a:prstGeom prst="rect">
            <a:avLst/>
          </a:prstGeom>
        </p:spPr>
      </p:pic>
      <p:sp>
        <p:nvSpPr>
          <p:cNvPr id="6" name="TextBox 5"/>
          <p:cNvSpPr txBox="1"/>
          <p:nvPr/>
        </p:nvSpPr>
        <p:spPr>
          <a:xfrm>
            <a:off x="6182062" y="2622246"/>
            <a:ext cx="5835767" cy="2246769"/>
          </a:xfrm>
          <a:prstGeom prst="rect">
            <a:avLst/>
          </a:prstGeom>
          <a:noFill/>
        </p:spPr>
        <p:txBody>
          <a:bodyPr wrap="square" rtlCol="0">
            <a:spAutoFit/>
          </a:bodyPr>
          <a:lstStyle/>
          <a:p>
            <a:r>
              <a:rPr lang="en-US" dirty="0">
                <a:solidFill>
                  <a:schemeClr val="bg1"/>
                </a:solidFill>
              </a:rPr>
              <a:t>Vulnerability: Subtraction can cause underflow if not properly checked.</a:t>
            </a:r>
          </a:p>
          <a:p>
            <a:endParaRPr lang="en-US" dirty="0">
              <a:solidFill>
                <a:schemeClr val="bg1"/>
              </a:solidFill>
            </a:endParaRPr>
          </a:p>
          <a:p>
            <a:r>
              <a:rPr lang="en-US" dirty="0">
                <a:solidFill>
                  <a:schemeClr val="bg1"/>
                </a:solidFill>
              </a:rPr>
              <a:t>Test: Verifies safe subtraction of a negative number (300 – (-100) within bounds.</a:t>
            </a:r>
          </a:p>
          <a:p>
            <a:endParaRPr lang="en-US" dirty="0">
              <a:solidFill>
                <a:schemeClr val="bg1"/>
              </a:solidFill>
            </a:endParaRPr>
          </a:p>
          <a:p>
            <a:r>
              <a:rPr lang="en-US" dirty="0">
                <a:solidFill>
                  <a:schemeClr val="bg1"/>
                </a:solidFill>
              </a:rPr>
              <a:t>Results: Test passed confirming safe subtraction.</a:t>
            </a:r>
          </a:p>
          <a:p>
            <a:endParaRPr lang="en-US" dirty="0">
              <a:solidFill>
                <a:schemeClr val="bg1"/>
              </a:solidFill>
            </a:endParaRPr>
          </a:p>
          <a:p>
            <a:r>
              <a:rPr lang="en-US" dirty="0">
                <a:solidFill>
                  <a:schemeClr val="bg1"/>
                </a:solidFill>
              </a:rPr>
              <a:t>Further Testing: </a:t>
            </a:r>
            <a:r>
              <a:rPr lang="en-US" dirty="0" err="1">
                <a:solidFill>
                  <a:schemeClr val="bg1"/>
                </a:solidFill>
              </a:rPr>
              <a:t>Coverity</a:t>
            </a:r>
            <a:r>
              <a:rPr lang="en-US" dirty="0">
                <a:solidFill>
                  <a:schemeClr val="bg1"/>
                </a:solidFill>
              </a:rPr>
              <a:t> (INTEGER_OVERFLOW) ensures safe operations. Use automated “fuzzing” or invalid testing to confirm edge cases. </a:t>
            </a:r>
          </a:p>
        </p:txBody>
      </p:sp>
      <p:pic>
        <p:nvPicPr>
          <p:cNvPr id="9" name="Audio 8">
            <a:extLst>
              <a:ext uri="{FF2B5EF4-FFF2-40B4-BE49-F238E27FC236}">
                <a16:creationId xmlns:a16="http://schemas.microsoft.com/office/drawing/2014/main" xmlns="" id="{8193A613-5D85-364C-0C1A-BEC26A5313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32243155"/>
      </p:ext>
    </p:extLst>
  </p:cSld>
  <p:clrMapOvr>
    <a:masterClrMapping/>
  </p:clrMapOvr>
  <mc:AlternateContent xmlns:mc="http://schemas.openxmlformats.org/markup-compatibility/2006" xmlns:p14="http://schemas.microsoft.com/office/powerpoint/2010/main">
    <mc:Choice Requires="p14">
      <p:transition spd="slow" p14:dur="2000" advTm="26380"/>
    </mc:Choice>
    <mc:Fallback xmlns="">
      <p:transition spd="slow" advTm="26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Testing- Does Noncompliant Code Cause Integer Overflow?</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052" y="2861491"/>
            <a:ext cx="6400965" cy="22101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052" y="5628468"/>
            <a:ext cx="10058400" cy="494443"/>
          </a:xfrm>
          <a:prstGeom prst="rect">
            <a:avLst/>
          </a:prstGeom>
        </p:spPr>
      </p:pic>
      <p:sp>
        <p:nvSpPr>
          <p:cNvPr id="6" name="TextBox 5"/>
          <p:cNvSpPr txBox="1"/>
          <p:nvPr/>
        </p:nvSpPr>
        <p:spPr>
          <a:xfrm>
            <a:off x="7080069" y="2412274"/>
            <a:ext cx="4667794" cy="3108543"/>
          </a:xfrm>
          <a:prstGeom prst="rect">
            <a:avLst/>
          </a:prstGeom>
          <a:noFill/>
        </p:spPr>
        <p:txBody>
          <a:bodyPr wrap="square" rtlCol="0">
            <a:spAutoFit/>
          </a:bodyPr>
          <a:lstStyle/>
          <a:p>
            <a:r>
              <a:rPr lang="en-US" dirty="0">
                <a:solidFill>
                  <a:schemeClr val="bg1"/>
                </a:solidFill>
              </a:rPr>
              <a:t>Vulnerability: Noncompliant code without bounds checking can risk overflows.</a:t>
            </a:r>
          </a:p>
          <a:p>
            <a:endParaRPr lang="en-US" dirty="0">
              <a:solidFill>
                <a:schemeClr val="bg1"/>
              </a:solidFill>
            </a:endParaRPr>
          </a:p>
          <a:p>
            <a:r>
              <a:rPr lang="en-US" dirty="0">
                <a:solidFill>
                  <a:schemeClr val="bg1"/>
                </a:solidFill>
              </a:rPr>
              <a:t>Test: Simulate using noncompliant code adding INT32_MAX and 1, expecting exception.</a:t>
            </a:r>
          </a:p>
          <a:p>
            <a:endParaRPr lang="en-US" dirty="0">
              <a:solidFill>
                <a:schemeClr val="bg1"/>
              </a:solidFill>
            </a:endParaRPr>
          </a:p>
          <a:p>
            <a:r>
              <a:rPr lang="en-US" dirty="0">
                <a:solidFill>
                  <a:schemeClr val="bg1"/>
                </a:solidFill>
              </a:rPr>
              <a:t>Result: Test failed as C++ doesn’t throw </a:t>
            </a:r>
            <a:r>
              <a:rPr lang="en-US" dirty="0" err="1">
                <a:solidFill>
                  <a:schemeClr val="bg1"/>
                </a:solidFill>
              </a:rPr>
              <a:t>std</a:t>
            </a:r>
            <a:r>
              <a:rPr lang="en-US" dirty="0">
                <a:solidFill>
                  <a:schemeClr val="bg1"/>
                </a:solidFill>
              </a:rPr>
              <a:t>::</a:t>
            </a:r>
            <a:r>
              <a:rPr lang="en-US" dirty="0" err="1">
                <a:solidFill>
                  <a:schemeClr val="bg1"/>
                </a:solidFill>
              </a:rPr>
              <a:t>overflow_error</a:t>
            </a:r>
            <a:r>
              <a:rPr lang="en-US" dirty="0">
                <a:solidFill>
                  <a:schemeClr val="bg1"/>
                </a:solidFill>
              </a:rPr>
              <a:t> for overflows, this highlights the vulnerability.</a:t>
            </a:r>
          </a:p>
          <a:p>
            <a:endParaRPr lang="en-US" dirty="0">
              <a:solidFill>
                <a:schemeClr val="bg1"/>
              </a:solidFill>
            </a:endParaRPr>
          </a:p>
          <a:p>
            <a:r>
              <a:rPr lang="en-US" dirty="0">
                <a:solidFill>
                  <a:schemeClr val="bg1"/>
                </a:solidFill>
              </a:rPr>
              <a:t>Further Testing: Clang-Tidy (Cert-int32-c) flags missing bounds checks. Enforce bound checking libraries such as </a:t>
            </a:r>
            <a:r>
              <a:rPr lang="en-US" dirty="0" err="1">
                <a:solidFill>
                  <a:schemeClr val="bg1"/>
                </a:solidFill>
              </a:rPr>
              <a:t>SafeInt</a:t>
            </a:r>
            <a:r>
              <a:rPr lang="en-US" dirty="0">
                <a:solidFill>
                  <a:schemeClr val="bg1"/>
                </a:solidFill>
              </a:rPr>
              <a:t> in production code to ensure </a:t>
            </a:r>
            <a:r>
              <a:rPr lang="en-US" dirty="0" err="1">
                <a:solidFill>
                  <a:schemeClr val="bg1"/>
                </a:solidFill>
              </a:rPr>
              <a:t>vulnerabiites</a:t>
            </a:r>
            <a:r>
              <a:rPr lang="en-US" dirty="0">
                <a:solidFill>
                  <a:schemeClr val="bg1"/>
                </a:solidFill>
              </a:rPr>
              <a:t> such as this do not slip. </a:t>
            </a:r>
          </a:p>
        </p:txBody>
      </p:sp>
      <p:pic>
        <p:nvPicPr>
          <p:cNvPr id="9" name="Audio 8">
            <a:extLst>
              <a:ext uri="{FF2B5EF4-FFF2-40B4-BE49-F238E27FC236}">
                <a16:creationId xmlns:a16="http://schemas.microsoft.com/office/drawing/2014/main" xmlns="" id="{13F4C769-686C-BA16-7FEB-EF7EA1CD7E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47561929"/>
      </p:ext>
    </p:extLst>
  </p:cSld>
  <p:clrMapOvr>
    <a:masterClrMapping/>
  </p:clrMapOvr>
  <mc:AlternateContent xmlns:mc="http://schemas.openxmlformats.org/markup-compatibility/2006" xmlns:p14="http://schemas.microsoft.com/office/powerpoint/2010/main">
    <mc:Choice Requires="p14">
      <p:transition spd="slow" p14:dur="2000" advTm="37904"/>
    </mc:Choice>
    <mc:Fallback xmlns="">
      <p:transition spd="slow" advTm="37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272937" y="257655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5" name="Audio 14">
            <a:extLst>
              <a:ext uri="{FF2B5EF4-FFF2-40B4-BE49-F238E27FC236}">
                <a16:creationId xmlns:a16="http://schemas.microsoft.com/office/drawing/2014/main" xmlns="" id="{67736AD1-692A-79A5-9E9C-6DB49A68B5D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1300"/>
    </mc:Choice>
    <mc:Fallback xmlns="">
      <p:transition spd="slow" advTm="41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1736901"/>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600" dirty="0"/>
              <a:t>DevSecOps: The pipeline integrates security practices into the traditional DevOps lifecycle, ensuring security is a continuous process from development to production. </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r>
              <a:rPr lang="en-US" sz="1200" dirty="0"/>
              <a:t>1. Assess and Plan (Yellow/Blue): Involves analyzing the threat landscape, regulations, and impacts. </a:t>
            </a:r>
          </a:p>
          <a:p>
            <a:pPr marL="685800" lvl="1" indent="-228600" algn="l" rtl="0">
              <a:lnSpc>
                <a:spcPct val="90000"/>
              </a:lnSpc>
              <a:spcBef>
                <a:spcPts val="0"/>
              </a:spcBef>
              <a:spcAft>
                <a:spcPts val="0"/>
              </a:spcAft>
              <a:buClr>
                <a:schemeClr val="lt1"/>
              </a:buClr>
              <a:buSzPts val="2000"/>
              <a:buChar char="•"/>
            </a:pPr>
            <a:r>
              <a:rPr lang="en-US" sz="1200" dirty="0"/>
              <a:t>2. Design and Build (Black/Gray): Focus on creating secure builds using trusted repositories and secure open-source usage. </a:t>
            </a:r>
          </a:p>
          <a:p>
            <a:pPr marL="685800" lvl="1" indent="-228600" algn="l" rtl="0">
              <a:lnSpc>
                <a:spcPct val="90000"/>
              </a:lnSpc>
              <a:spcBef>
                <a:spcPts val="0"/>
              </a:spcBef>
              <a:spcAft>
                <a:spcPts val="0"/>
              </a:spcAft>
              <a:buClr>
                <a:schemeClr val="lt1"/>
              </a:buClr>
              <a:buSzPts val="2000"/>
              <a:buChar char="•"/>
            </a:pPr>
            <a:r>
              <a:rPr lang="en-US" sz="1200" dirty="0"/>
              <a:t>3. Verify and Test (Gray): Scanning for vulnerabilities, testing trusted source code, and conducting tests to ensure security, compliancy, and functionality.</a:t>
            </a:r>
          </a:p>
          <a:p>
            <a:pPr marL="685800" lvl="1" indent="-228600">
              <a:spcBef>
                <a:spcPts val="0"/>
              </a:spcBef>
              <a:buSzPts val="2000"/>
            </a:pPr>
            <a:r>
              <a:rPr lang="en-US" sz="1200" dirty="0"/>
              <a:t>4. Transition and Health Check (Gray/Black): Configuring and deploying systems, setting security parameters, and conducting tests to validate the product’s readiness. </a:t>
            </a:r>
          </a:p>
          <a:p>
            <a:pPr marL="685800" lvl="1" indent="-228600" algn="l" rtl="0">
              <a:lnSpc>
                <a:spcPct val="90000"/>
              </a:lnSpc>
              <a:spcBef>
                <a:spcPts val="0"/>
              </a:spcBef>
              <a:spcAft>
                <a:spcPts val="0"/>
              </a:spcAft>
              <a:buClr>
                <a:schemeClr val="lt1"/>
              </a:buClr>
              <a:buSzPts val="2000"/>
              <a:buChar char="•"/>
            </a:pPr>
            <a:r>
              <a:rPr lang="en-US" sz="1200" dirty="0"/>
              <a:t>5. Monitor and Detect, Maintain and Stabilize, Respond (Black/Yellow/Blue): Monitor logs, perform analytics, and detects intrusions. Maintain security baseline and stabilize after attempted attacks. Ensure proper response to attacks such as blocking the attack, turning off service, or rolling back changes. </a:t>
            </a:r>
            <a:endParaRPr lang="en-US" sz="1600" dirty="0"/>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0"/>
              </a:spcBef>
              <a:spcAft>
                <a:spcPts val="0"/>
              </a:spcAft>
              <a:buClr>
                <a:schemeClr val="lt1"/>
              </a:buClr>
              <a:buSzPts val="2000"/>
              <a:buChar char="•"/>
            </a:pPr>
            <a:r>
              <a:rPr lang="en-US" sz="1600" dirty="0"/>
              <a:t>OWASP (Open Web Application Security Project): Provide security driven guidelines and best practices to prioritize threats and secure development. </a:t>
            </a:r>
          </a:p>
          <a:p>
            <a:pPr marL="685800" lvl="1" indent="-228600" algn="l" rtl="0">
              <a:lnSpc>
                <a:spcPct val="90000"/>
              </a:lnSpc>
              <a:spcBef>
                <a:spcPts val="0"/>
              </a:spcBef>
              <a:spcAft>
                <a:spcPts val="0"/>
              </a:spcAft>
              <a:buClr>
                <a:schemeClr val="lt1"/>
              </a:buClr>
              <a:buSzPts val="2000"/>
              <a:buChar char="•"/>
            </a:pPr>
            <a:r>
              <a:rPr lang="en-US" sz="1600" dirty="0"/>
              <a:t>SIEM (Security Information and Event Management): Collects logs, performs analytics, and enables intrusion detection for real-time security monitoring. </a:t>
            </a:r>
          </a:p>
          <a:p>
            <a:pPr marL="685800" lvl="1" indent="-228600" algn="l" rtl="0">
              <a:lnSpc>
                <a:spcPct val="90000"/>
              </a:lnSpc>
              <a:spcBef>
                <a:spcPts val="0"/>
              </a:spcBef>
              <a:spcAft>
                <a:spcPts val="0"/>
              </a:spcAft>
              <a:buClr>
                <a:schemeClr val="lt1"/>
              </a:buClr>
              <a:buSzPts val="2000"/>
              <a:buChar char="•"/>
            </a:pPr>
            <a:r>
              <a:rPr lang="en-US" sz="1600" dirty="0"/>
              <a:t>Various other tools such as Parasoft, Cppcheck, etc., can be used in testing portions of design to check for vulnerabilities during and after development. </a:t>
            </a:r>
            <a:endParaRPr sz="12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extLst>
              <a:ext uri="{FF2B5EF4-FFF2-40B4-BE49-F238E27FC236}">
                <a16:creationId xmlns:a16="http://schemas.microsoft.com/office/drawing/2014/main" xmlns="" id="{4E93E7B6-7A0C-1559-0C43-398F60C19D1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8660"/>
    </mc:Choice>
    <mc:Fallback xmlns="">
      <p:transition spd="slow" advTm="78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Box 2"/>
          <p:cNvSpPr txBox="1"/>
          <p:nvPr/>
        </p:nvSpPr>
        <p:spPr>
          <a:xfrm>
            <a:off x="365760" y="1985554"/>
            <a:ext cx="4258491" cy="2246769"/>
          </a:xfrm>
          <a:prstGeom prst="rect">
            <a:avLst/>
          </a:prstGeom>
          <a:noFill/>
        </p:spPr>
        <p:txBody>
          <a:bodyPr wrap="square" rtlCol="0">
            <a:spAutoFit/>
          </a:bodyPr>
          <a:lstStyle/>
          <a:p>
            <a:r>
              <a:rPr lang="en-US" dirty="0">
                <a:solidFill>
                  <a:schemeClr val="bg1"/>
                </a:solidFill>
              </a:rPr>
              <a:t>Pros:</a:t>
            </a:r>
          </a:p>
          <a:p>
            <a:pPr marL="285750" indent="-285750">
              <a:buClr>
                <a:schemeClr val="bg1"/>
              </a:buClr>
              <a:buFont typeface="Arial" panose="020B0604020202020204" pitchFamily="34" charset="0"/>
              <a:buChar char="•"/>
            </a:pPr>
            <a:r>
              <a:rPr lang="en-US" dirty="0">
                <a:solidFill>
                  <a:schemeClr val="bg1"/>
                </a:solidFill>
              </a:rPr>
              <a:t>By having security as a focus from planning to post development, you can have a more secure and ready to deploy product.</a:t>
            </a:r>
          </a:p>
          <a:p>
            <a:pPr marL="285750" indent="-285750">
              <a:buClr>
                <a:schemeClr val="bg1"/>
              </a:buClr>
              <a:buFont typeface="Arial" panose="020B0604020202020204" pitchFamily="34" charset="0"/>
              <a:buChar char="•"/>
            </a:pPr>
            <a:r>
              <a:rPr lang="en-US" dirty="0">
                <a:solidFill>
                  <a:schemeClr val="bg1"/>
                </a:solidFill>
              </a:rPr>
              <a:t>Will lead to better, cleaner, and dependable code that is secure.</a:t>
            </a:r>
          </a:p>
          <a:p>
            <a:pPr marL="285750" indent="-285750">
              <a:buClr>
                <a:schemeClr val="bg1"/>
              </a:buClr>
              <a:buFont typeface="Arial" panose="020B0604020202020204" pitchFamily="34" charset="0"/>
              <a:buChar char="•"/>
            </a:pPr>
            <a:r>
              <a:rPr lang="en-US" dirty="0">
                <a:solidFill>
                  <a:schemeClr val="bg1"/>
                </a:solidFill>
              </a:rPr>
              <a:t>Provide a better defense from attacks and will lead to less damage if an attack were to occur.</a:t>
            </a:r>
          </a:p>
          <a:p>
            <a:pPr marL="285750" indent="-285750">
              <a:buClr>
                <a:schemeClr val="bg1"/>
              </a:buClr>
              <a:buFont typeface="Arial" panose="020B0604020202020204" pitchFamily="34" charset="0"/>
              <a:buChar char="•"/>
            </a:pPr>
            <a:r>
              <a:rPr lang="en-US" dirty="0">
                <a:solidFill>
                  <a:schemeClr val="bg1"/>
                </a:solidFill>
              </a:rPr>
              <a:t>Encourages consistency among team members throughout the entire SDLC process. </a:t>
            </a:r>
          </a:p>
        </p:txBody>
      </p:sp>
      <p:sp>
        <p:nvSpPr>
          <p:cNvPr id="8" name="TextBox 7"/>
          <p:cNvSpPr txBox="1"/>
          <p:nvPr/>
        </p:nvSpPr>
        <p:spPr>
          <a:xfrm>
            <a:off x="5935980" y="2057401"/>
            <a:ext cx="4258491" cy="2462213"/>
          </a:xfrm>
          <a:prstGeom prst="rect">
            <a:avLst/>
          </a:prstGeom>
          <a:noFill/>
        </p:spPr>
        <p:txBody>
          <a:bodyPr wrap="square" rtlCol="0">
            <a:spAutoFit/>
          </a:bodyPr>
          <a:lstStyle/>
          <a:p>
            <a:r>
              <a:rPr lang="en-US" dirty="0">
                <a:solidFill>
                  <a:schemeClr val="bg1"/>
                </a:solidFill>
              </a:rPr>
              <a:t>Cons:</a:t>
            </a:r>
          </a:p>
          <a:p>
            <a:pPr marL="285750" indent="-285750">
              <a:buClr>
                <a:schemeClr val="bg1"/>
              </a:buClr>
              <a:buFont typeface="Arial" panose="020B0604020202020204" pitchFamily="34" charset="0"/>
              <a:buChar char="•"/>
            </a:pPr>
            <a:r>
              <a:rPr lang="en-US" dirty="0">
                <a:solidFill>
                  <a:schemeClr val="bg1"/>
                </a:solidFill>
              </a:rPr>
              <a:t>Can have more upfront cost. (But can reduce long term costs by catching issues early in development)</a:t>
            </a:r>
          </a:p>
          <a:p>
            <a:pPr marL="285750" indent="-285750">
              <a:buClr>
                <a:schemeClr val="bg1"/>
              </a:buClr>
              <a:buFont typeface="Arial" panose="020B0604020202020204" pitchFamily="34" charset="0"/>
              <a:buChar char="•"/>
            </a:pPr>
            <a:r>
              <a:rPr lang="en-US" dirty="0">
                <a:solidFill>
                  <a:schemeClr val="bg1"/>
                </a:solidFill>
              </a:rPr>
              <a:t>Requires skilled development teams as development can become more complex and increased size.</a:t>
            </a:r>
          </a:p>
          <a:p>
            <a:pPr marL="285750" indent="-285750">
              <a:buClr>
                <a:schemeClr val="bg1"/>
              </a:buClr>
              <a:buFont typeface="Arial" panose="020B0604020202020204" pitchFamily="34" charset="0"/>
              <a:buChar char="•"/>
            </a:pPr>
            <a:r>
              <a:rPr lang="en-US" dirty="0">
                <a:solidFill>
                  <a:schemeClr val="bg1"/>
                </a:solidFill>
              </a:rPr>
              <a:t>The increase in work and size may push timelines and customers/stakeholders may find this to be an issue. </a:t>
            </a:r>
          </a:p>
          <a:p>
            <a:pPr>
              <a:buClr>
                <a:schemeClr val="bg1"/>
              </a:buClr>
            </a:pPr>
            <a:endParaRPr lang="en-US" dirty="0">
              <a:solidFill>
                <a:schemeClr val="bg1"/>
              </a:solidFill>
            </a:endParaRPr>
          </a:p>
        </p:txBody>
      </p:sp>
      <p:sp>
        <p:nvSpPr>
          <p:cNvPr id="5" name="TextBox 4"/>
          <p:cNvSpPr txBox="1"/>
          <p:nvPr/>
        </p:nvSpPr>
        <p:spPr>
          <a:xfrm>
            <a:off x="1224642" y="4904701"/>
            <a:ext cx="9422675" cy="1815882"/>
          </a:xfrm>
          <a:prstGeom prst="rect">
            <a:avLst/>
          </a:prstGeom>
          <a:noFill/>
        </p:spPr>
        <p:txBody>
          <a:bodyPr wrap="square" rtlCol="0">
            <a:spAutoFit/>
          </a:bodyPr>
          <a:lstStyle/>
          <a:p>
            <a:pPr algn="ctr"/>
            <a:r>
              <a:rPr lang="en-US" dirty="0">
                <a:solidFill>
                  <a:schemeClr val="bg1"/>
                </a:solidFill>
              </a:rPr>
              <a:t>What about just waiting to focus on security?</a:t>
            </a:r>
          </a:p>
          <a:p>
            <a:pPr marL="285750" indent="-285750">
              <a:buClr>
                <a:schemeClr val="bg1"/>
              </a:buClr>
              <a:buFont typeface="Arial" panose="020B0604020202020204" pitchFamily="34" charset="0"/>
              <a:buChar char="•"/>
            </a:pPr>
            <a:r>
              <a:rPr lang="en-US" dirty="0">
                <a:solidFill>
                  <a:schemeClr val="bg1"/>
                </a:solidFill>
              </a:rPr>
              <a:t>Trying to add security features in after development and planning are over can lead to complications, missed vulnerabilities, and is a much more difficult process than starting from the beginning.</a:t>
            </a:r>
          </a:p>
          <a:p>
            <a:pPr marL="285750" indent="-285750">
              <a:buClr>
                <a:schemeClr val="bg1"/>
              </a:buClr>
              <a:buFont typeface="Arial" panose="020B0604020202020204" pitchFamily="34" charset="0"/>
              <a:buChar char="•"/>
            </a:pPr>
            <a:r>
              <a:rPr lang="en-US" dirty="0">
                <a:solidFill>
                  <a:schemeClr val="bg1"/>
                </a:solidFill>
              </a:rPr>
              <a:t>Increased risk of attacks, vulnerabilities, and data breaches. </a:t>
            </a:r>
          </a:p>
          <a:p>
            <a:pPr marL="285750" indent="-285750">
              <a:buClr>
                <a:schemeClr val="bg1"/>
              </a:buClr>
              <a:buFont typeface="Arial" panose="020B0604020202020204" pitchFamily="34" charset="0"/>
              <a:buChar char="•"/>
            </a:pPr>
            <a:r>
              <a:rPr lang="en-US" dirty="0">
                <a:solidFill>
                  <a:schemeClr val="bg1"/>
                </a:solidFill>
              </a:rPr>
              <a:t>While focusing on security can have higher upfront costs, the cost of not addressing security issues early one can lead to longer development time to go back and retrofit security (mentioned above) and the vulnerabilities left unchecked can lead to attacks which could have drastic cost and more. </a:t>
            </a:r>
          </a:p>
          <a:p>
            <a:endParaRPr lang="en-US" dirty="0">
              <a:solidFill>
                <a:schemeClr val="bg1"/>
              </a:solidFill>
            </a:endParaRPr>
          </a:p>
        </p:txBody>
      </p:sp>
      <p:pic>
        <p:nvPicPr>
          <p:cNvPr id="7" name="Audio 6">
            <a:extLst>
              <a:ext uri="{FF2B5EF4-FFF2-40B4-BE49-F238E27FC236}">
                <a16:creationId xmlns:a16="http://schemas.microsoft.com/office/drawing/2014/main" xmlns="" id="{81D195CB-4978-9742-9493-FF4D6ABBBC9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6980"/>
    </mc:Choice>
    <mc:Fallback xmlns="">
      <p:transition spd="slow" advTm="96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1143000" lvl="2" indent="-228600">
              <a:spcBef>
                <a:spcPts val="0"/>
              </a:spcBef>
            </a:pPr>
            <a:r>
              <a:rPr lang="en-US" sz="1600" dirty="0"/>
              <a:t>Training: Proper training is one of the biggest steps in security, ensuring that those working on the application and those involved after are fully trained and vested into what is being put into the product. Creating a firm understanding of the importance of security from beginning to end, as well as why it is important to have a focus of security are paramount. Take time to review cases in which security failures led to large consequences such as https://www.upguard.com/blog/biggest-data-breaches-us‌ which goes over some of the largest breaches in US history. By providing examples it can drive home the impact of why security is important at all stages of SDLC.</a:t>
            </a:r>
          </a:p>
          <a:p>
            <a:pPr marL="1143000" lvl="2" indent="-228600" algn="l" rtl="0">
              <a:lnSpc>
                <a:spcPct val="90000"/>
              </a:lnSpc>
              <a:spcBef>
                <a:spcPts val="0"/>
              </a:spcBef>
              <a:spcAft>
                <a:spcPts val="0"/>
              </a:spcAft>
              <a:buClr>
                <a:schemeClr val="lt1"/>
              </a:buClr>
              <a:buSzPts val="1800"/>
              <a:buChar char="•"/>
            </a:pPr>
            <a:endParaRPr lang="en-US" sz="1600" dirty="0"/>
          </a:p>
          <a:p>
            <a:pPr marL="914400" lvl="2" indent="0" algn="l" rtl="0">
              <a:lnSpc>
                <a:spcPct val="90000"/>
              </a:lnSpc>
              <a:spcBef>
                <a:spcPts val="0"/>
              </a:spcBef>
              <a:spcAft>
                <a:spcPts val="0"/>
              </a:spcAft>
              <a:buClr>
                <a:schemeClr val="lt1"/>
              </a:buClr>
              <a:buSzPts val="1800"/>
              <a:buNone/>
            </a:pPr>
            <a:endParaRPr lang="en-US" sz="1600" dirty="0"/>
          </a:p>
          <a:p>
            <a:pPr marL="1143000" lvl="2" indent="-228600">
              <a:spcBef>
                <a:spcPts val="0"/>
              </a:spcBef>
            </a:pPr>
            <a:r>
              <a:rPr lang="en-US" sz="1600" dirty="0"/>
              <a:t>Cover All Gaps: While many different vulnerabilities are covered the list can be endless and each deserves its own attention. Taking the time to reference resources such as </a:t>
            </a:r>
            <a:r>
              <a:rPr lang="de-DE" sz="1600" dirty="0"/>
              <a:t>SEI CERT C++ Coding Standard </a:t>
            </a:r>
            <a:r>
              <a:rPr lang="en-US" sz="1600" dirty="0"/>
              <a:t>(</a:t>
            </a:r>
            <a:r>
              <a:rPr lang="en-US" sz="1600" i="1" dirty="0"/>
              <a:t>SEI CERT C++ Coding Standard - SEI CERT C++ Coding Standard - Confluence</a:t>
            </a:r>
            <a:r>
              <a:rPr lang="en-US" sz="1600" dirty="0"/>
              <a:t>, </a:t>
            </a:r>
            <a:r>
              <a:rPr lang="en-US" sz="1600" dirty="0" err="1"/>
              <a:t>n.d.</a:t>
            </a:r>
            <a:r>
              <a:rPr lang="en-US" sz="1600" dirty="0"/>
              <a:t>)</a:t>
            </a:r>
            <a:r>
              <a:rPr lang="de-DE" sz="1600" dirty="0"/>
              <a:t> throughout and after development can help identify issues potentially not even realised. </a:t>
            </a:r>
          </a:p>
          <a:p>
            <a:pPr marL="1143000" lvl="2" indent="-228600">
              <a:spcBef>
                <a:spcPts val="0"/>
              </a:spcBef>
            </a:pPr>
            <a:endParaRPr lang="de-DE" sz="1600" dirty="0"/>
          </a:p>
          <a:p>
            <a:pPr marL="1143000" lvl="2" indent="-228600">
              <a:spcBef>
                <a:spcPts val="0"/>
              </a:spcBef>
            </a:pPr>
            <a:r>
              <a:rPr lang="de-DE" sz="1600" dirty="0"/>
              <a:t>Set Standards: Adopt certain security standards that should be followed for this development and any future development. Having higher standards on the stance of security, code quality, and the continued improvement/learning of the staff can lead to more secure and better applications being featured. </a:t>
            </a:r>
          </a:p>
          <a:p>
            <a:pPr marL="1143000" lvl="2" indent="-228600">
              <a:spcBef>
                <a:spcPts val="0"/>
              </a:spcBef>
            </a:pPr>
            <a:endParaRPr lang="de-DE" sz="1600" dirty="0"/>
          </a:p>
          <a:p>
            <a:pPr marL="1143000" lvl="2" indent="-228600">
              <a:spcBef>
                <a:spcPts val="0"/>
              </a:spcBef>
            </a:pPr>
            <a:r>
              <a:rPr lang="en-US" sz="1600" dirty="0"/>
              <a:t>Continued Review: Even after development ends, continue to review previous work for vulnerabilities and newer threats. As we progress in the way we approach development so do those who try to attack our work. Have team members review the OWASP Top Ten (OWASP, 2021) and similar sources like it  to always be prepared for the biggest threats but also learning what new threats may be coming.</a:t>
            </a:r>
            <a:endParaRPr sz="16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extLst>
              <a:ext uri="{FF2B5EF4-FFF2-40B4-BE49-F238E27FC236}">
                <a16:creationId xmlns:a16="http://schemas.microsoft.com/office/drawing/2014/main" xmlns="" id="{91688592-CC4A-7540-7E0E-723C408E966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4327"/>
    </mc:Choice>
    <mc:Fallback xmlns="">
      <p:transition spd="slow" advTm="104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200"/>
              <a:buChar char="•"/>
            </a:pPr>
            <a:r>
              <a:rPr lang="en-US" dirty="0"/>
              <a:t>Security policy ensures secure and compliant development that aligns with best practices, make it a standard. </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Using automation testing and unit testing can reduce vulnerabilities effectively while not requiring much longer development time. </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Continue to improve through gap analysis and by taking a proactive stance rather than a “we will do it later” style. </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spcBef>
                <a:spcPts val="0"/>
              </a:spcBef>
              <a:buSzPts val="2200"/>
            </a:pPr>
            <a:r>
              <a:rPr lang="en-US" dirty="0"/>
              <a:t>Remember that deciding to wait, rather than implement, can lead to large consequences. Equifax data leak could have been completely avoided just by doing routine updates and security checks, rather than go through the slight inconvenience of doing these updates 143 million people had sensitive information stolen from them, unknowingly (Fruhlinger, 2020). Take the time to make security a priority and not an afterthought. </a:t>
            </a:r>
          </a:p>
          <a:p>
            <a:pPr marL="228600" lvl="0" indent="-228600" algn="l" rtl="0">
              <a:lnSpc>
                <a:spcPct val="90000"/>
              </a:lnSpc>
              <a:spcBef>
                <a:spcPts val="0"/>
              </a:spcBef>
              <a:spcAft>
                <a:spcPts val="0"/>
              </a:spcAft>
              <a:buClr>
                <a:schemeClr val="lt1"/>
              </a:buClr>
              <a:buSzPts val="2200"/>
              <a:buChar char="•"/>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extLst>
              <a:ext uri="{FF2B5EF4-FFF2-40B4-BE49-F238E27FC236}">
                <a16:creationId xmlns:a16="http://schemas.microsoft.com/office/drawing/2014/main" xmlns="" id="{8B2D2F69-727C-0CDE-81FC-39F1B30B0D8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567"/>
    </mc:Choice>
    <mc:Fallback xmlns="">
      <p:transition spd="slow" advTm="55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706974" y="1736901"/>
            <a:ext cx="10820400" cy="4024125"/>
          </a:xfrm>
          <a:prstGeom prst="rect">
            <a:avLst/>
          </a:prstGeom>
          <a:noFill/>
          <a:ln>
            <a:noFill/>
          </a:ln>
        </p:spPr>
        <p:txBody>
          <a:bodyPr spcFirstLastPara="1" wrap="square" lIns="91425" tIns="45700" rIns="91425" bIns="45700" anchor="t" anchorCtr="0">
            <a:normAutofit/>
          </a:bodyPr>
          <a:lstStyle/>
          <a:p>
            <a:pPr marL="685800" indent="0">
              <a:spcBef>
                <a:spcPts val="0"/>
              </a:spcBef>
              <a:buNone/>
            </a:pPr>
            <a:r>
              <a:rPr lang="en-US" sz="1800" dirty="0"/>
              <a:t>The security policy document created for Green Pace is designed to ensure that the company and its customer base is protected at every step of the way. By utilizing a layered security system known as Defense-in-Depth, we can build a strong defense that will help protect the confidentiality, integrity, and availability of the systems at Green Pace.</a:t>
            </a:r>
            <a:endParaRPr sz="1800"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895600" y="3060804"/>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8" name="Audio 7">
            <a:extLst>
              <a:ext uri="{FF2B5EF4-FFF2-40B4-BE49-F238E27FC236}">
                <a16:creationId xmlns:a16="http://schemas.microsoft.com/office/drawing/2014/main" xmlns="" id="{FEAD1A71-15EC-1F35-7B65-BB075A25B66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4140"/>
    </mc:Choice>
    <mc:Fallback xmlns="">
      <p:transition spd="slow" advTm="44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200"/>
            </a:pPr>
            <a:r>
              <a:rPr lang="en-US" dirty="0"/>
              <a:t>Chin, K. (2024, December 30). Biggest data breaches in US history. </a:t>
            </a:r>
            <a:r>
              <a:rPr lang="en-US" dirty="0" err="1"/>
              <a:t>UpGuard</a:t>
            </a:r>
            <a:r>
              <a:rPr lang="en-US" dirty="0"/>
              <a:t>. https://www.upguard.com/blog/biggest-data-breaches-us‌</a:t>
            </a:r>
          </a:p>
          <a:p>
            <a:pPr marL="228600" lvl="0" indent="-228600">
              <a:spcBef>
                <a:spcPts val="0"/>
              </a:spcBef>
              <a:buSzPts val="2200"/>
            </a:pPr>
            <a:r>
              <a:rPr lang="en-US" dirty="0"/>
              <a:t>Fruhlinger, J. (2020, February 12). Equifax data breach FAQ: What happened, who was affected, what was the impact? CSO Online. https://www.csoonline.com/article/567833/equifax-data-breach-faq-what-happened-who-was-affected-what-was-the-impact.html</a:t>
            </a:r>
          </a:p>
          <a:p>
            <a:pPr marL="228600" lvl="0" indent="-228600">
              <a:spcBef>
                <a:spcPts val="0"/>
              </a:spcBef>
              <a:buSzPts val="2200"/>
            </a:pPr>
            <a:r>
              <a:rPr lang="en-US" dirty="0"/>
              <a:t>OWASP. (2021). OWASP Top Ten. Owasp.org; OWASP. </a:t>
            </a:r>
            <a:r>
              <a:rPr lang="en-US" dirty="0">
                <a:hlinkClick r:id="rId6"/>
              </a:rPr>
              <a:t>https://owasp.org/www-project-top-ten/</a:t>
            </a:r>
            <a:endParaRPr lang="en-US" dirty="0"/>
          </a:p>
          <a:p>
            <a:pPr marL="228600" lvl="0" indent="-228600">
              <a:spcBef>
                <a:spcPts val="0"/>
              </a:spcBef>
              <a:buSzPts val="2200"/>
            </a:pPr>
            <a:r>
              <a:rPr lang="en-US" dirty="0"/>
              <a:t>SEI CERT C++ Coding Standard - SEI CERT C++ Coding Standard - Confluence. (</a:t>
            </a:r>
            <a:r>
              <a:rPr lang="en-US" dirty="0" err="1"/>
              <a:t>n.d.</a:t>
            </a:r>
            <a:r>
              <a:rPr lang="en-US" dirty="0"/>
              <a:t>). Wiki.sei.cmu.edu. https://wiki.sei.cmu.edu/confluence/pages/viewpage.action?pageId=88046682</a:t>
            </a:r>
          </a:p>
          <a:p>
            <a:pPr marL="228600" lvl="0" indent="-228600">
              <a:spcBef>
                <a:spcPts val="0"/>
              </a:spcBef>
              <a:buSzPts val="2200"/>
            </a:pPr>
            <a:endParaRPr lang="en-US" dirty="0"/>
          </a:p>
          <a:p>
            <a:pPr marL="0" lvl="0" indent="0">
              <a:spcBef>
                <a:spcPts val="0"/>
              </a:spcBef>
              <a:buSzPts val="2200"/>
              <a:buNone/>
            </a:pPr>
            <a:endParaRPr dirty="0"/>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Audio 4">
            <a:extLst>
              <a:ext uri="{FF2B5EF4-FFF2-40B4-BE49-F238E27FC236}">
                <a16:creationId xmlns:a16="http://schemas.microsoft.com/office/drawing/2014/main" xmlns="" id="{E878B66A-EC9B-C50F-0C12-26B9F270F75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900"/>
    </mc:Choice>
    <mc:Fallback xmlns="">
      <p:transition spd="slow" advTm="30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409500" y="1144601"/>
            <a:ext cx="2486100" cy="3245976"/>
          </a:xfrm>
          <a:prstGeom prst="rect">
            <a:avLst/>
          </a:prstGeom>
          <a:noFill/>
          <a:ln>
            <a:noFill/>
          </a:ln>
        </p:spPr>
        <p:txBody>
          <a:bodyPr spcFirstLastPara="1" wrap="square" lIns="91425" tIns="45700" rIns="91425" bIns="45700" anchor="t" anchorCtr="0">
            <a:normAutofit fontScale="62500" lnSpcReduction="20000"/>
          </a:bodyPr>
          <a:lstStyle/>
          <a:p>
            <a:pPr marL="228600" lvl="0" indent="0" algn="l" rtl="0">
              <a:lnSpc>
                <a:spcPct val="107916"/>
              </a:lnSpc>
              <a:spcBef>
                <a:spcPts val="0"/>
              </a:spcBef>
              <a:spcAft>
                <a:spcPts val="0"/>
              </a:spcAft>
              <a:buSzPts val="1800"/>
              <a:buNone/>
            </a:pPr>
            <a:r>
              <a:rPr lang="en-US" sz="2000" dirty="0">
                <a:solidFill>
                  <a:srgbClr val="FFFFFF"/>
                </a:solidFill>
              </a:rPr>
              <a:t>The matrix categorizes the 10 coding standards by likelihood  and priority. The “Likely” section is high-severity, high-likelihood vulnerabilities that pose immediate risks of crashes and exploits. The “Priority” section addresses probable risks with significant impact. The “Low Priority” section includes probable but less urgent issues. The “Unlikely” section covers low-likelihood risks but all require attention and monitoring. </a:t>
            </a:r>
            <a:endParaRPr dirty="0"/>
          </a:p>
        </p:txBody>
      </p:sp>
      <p:graphicFrame>
        <p:nvGraphicFramePr>
          <p:cNvPr id="161" name="Google Shape;161;p4" descr="Alt text required"/>
          <p:cNvGraphicFramePr/>
          <p:nvPr>
            <p:extLst>
              <p:ext uri="{D42A27DB-BD31-4B8C-83A1-F6EECF244321}">
                <p14:modId xmlns:p14="http://schemas.microsoft.com/office/powerpoint/2010/main" val="3484425192"/>
              </p:ext>
            </p:extLst>
          </p:nvPr>
        </p:nvGraphicFramePr>
        <p:xfrm>
          <a:off x="3171900" y="2561050"/>
          <a:ext cx="7835225" cy="365905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xmlns="" val="20000"/>
                    </a:ext>
                  </a:extLst>
                </a:gridCol>
                <a:gridCol w="3804800">
                  <a:extLst>
                    <a:ext uri="{9D8B030D-6E8A-4147-A177-3AD203B41FA5}">
                      <a16:colId xmlns:a16="http://schemas.microsoft.com/office/drawing/2014/main" xmlns=""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Likely</a:t>
                      </a:r>
                    </a:p>
                    <a:p>
                      <a:pPr marL="0" marR="0" lvl="0" indent="0" algn="ctr" rtl="0">
                        <a:lnSpc>
                          <a:spcPct val="100000"/>
                        </a:lnSpc>
                        <a:spcBef>
                          <a:spcPts val="0"/>
                        </a:spcBef>
                        <a:spcAft>
                          <a:spcPts val="0"/>
                        </a:spcAft>
                        <a:buClr>
                          <a:srgbClr val="000000"/>
                        </a:buClr>
                        <a:buSzPts val="3600"/>
                        <a:buFont typeface="Arial"/>
                        <a:buNone/>
                      </a:pPr>
                      <a:endParaRPr lang="en-US" sz="12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STD-005-CPP</a:t>
                      </a:r>
                      <a:r>
                        <a:rPr lang="en-US" sz="1600" u="none" strike="noStrike" cap="none" baseline="0" dirty="0">
                          <a:solidFill>
                            <a:schemeClr val="tx1"/>
                          </a:solidFill>
                        </a:rPr>
                        <a:t> (P27)</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baseline="0" dirty="0">
                          <a:solidFill>
                            <a:schemeClr val="tx1"/>
                          </a:solidFill>
                        </a:rPr>
                        <a:t>STD-001-CPP (P18)</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baseline="0" dirty="0">
                          <a:solidFill>
                            <a:schemeClr val="tx1"/>
                          </a:solidFill>
                        </a:rPr>
                        <a:t>STD-003-CPP (P9)</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baseline="0" dirty="0">
                          <a:solidFill>
                            <a:schemeClr val="tx1"/>
                          </a:solidFill>
                        </a:rPr>
                        <a:t>STD-004-CPP (P9)</a:t>
                      </a:r>
                      <a:endParaRPr sz="1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Priority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endParaRPr lang="en-US" sz="1600" u="none" strike="noStrike" cap="none" dirty="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STD-002-CPP</a:t>
                      </a:r>
                      <a:r>
                        <a:rPr lang="en-US" sz="1600" u="none" strike="noStrike" cap="none" baseline="0" dirty="0">
                          <a:solidFill>
                            <a:schemeClr val="tx1"/>
                          </a:solidFill>
                        </a:rPr>
                        <a:t> (P12)</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baseline="0" dirty="0">
                          <a:solidFill>
                            <a:schemeClr val="tx1"/>
                          </a:solidFill>
                        </a:rPr>
                        <a:t>STD-008-CPP(P8)</a:t>
                      </a:r>
                      <a:endParaRPr sz="1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xmlns=""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Low priority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endParaRPr lang="en-US" sz="1600" u="none" strike="noStrike" cap="none" dirty="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STD-006-CPP</a:t>
                      </a:r>
                      <a:r>
                        <a:rPr lang="en-US" sz="1600" u="none" strike="noStrike" cap="none" baseline="0" dirty="0">
                          <a:solidFill>
                            <a:schemeClr val="tx1"/>
                          </a:solidFill>
                        </a:rPr>
                        <a:t> (P6)</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baseline="0" dirty="0">
                          <a:solidFill>
                            <a:schemeClr val="tx1"/>
                          </a:solidFill>
                        </a:rPr>
                        <a:t>STD-007-CPP (P6)</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baseline="0" dirty="0">
                          <a:solidFill>
                            <a:schemeClr val="tx1"/>
                          </a:solidFill>
                        </a:rPr>
                        <a:t>STD-010-CPP (P6)</a:t>
                      </a:r>
                      <a:endParaRPr sz="1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Unlikely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endParaRPr lang="en-US" sz="16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STD-009-CPP</a:t>
                      </a:r>
                      <a:r>
                        <a:rPr lang="en-US" sz="1600" u="none" strike="noStrike" cap="none" baseline="0" dirty="0">
                          <a:solidFill>
                            <a:schemeClr val="tx1"/>
                          </a:solidFill>
                        </a:rPr>
                        <a:t> (P2)</a:t>
                      </a:r>
                      <a:endParaRPr sz="1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xmlns=""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7" name="Google Shape;160;p4"/>
          <p:cNvSpPr txBox="1">
            <a:spLocks/>
          </p:cNvSpPr>
          <p:nvPr/>
        </p:nvSpPr>
        <p:spPr>
          <a:xfrm>
            <a:off x="409500" y="4770805"/>
            <a:ext cx="2486100" cy="1296662"/>
          </a:xfrm>
          <a:prstGeom prst="rect">
            <a:avLst/>
          </a:prstGeom>
          <a:noFill/>
          <a:ln>
            <a:noFill/>
          </a:ln>
        </p:spPr>
        <p:txBody>
          <a:bodyPr spcFirstLastPara="1" wrap="square" lIns="91425" tIns="45700" rIns="91425" bIns="45700" anchor="t" anchorCtr="0">
            <a:normAutofit fontScale="550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228600" indent="0">
              <a:lnSpc>
                <a:spcPct val="107916"/>
              </a:lnSpc>
              <a:spcBef>
                <a:spcPts val="0"/>
              </a:spcBef>
              <a:buFont typeface="Arial"/>
              <a:buNone/>
            </a:pPr>
            <a:r>
              <a:rPr lang="en-US" dirty="0"/>
              <a:t>Automated tools such as Clang-Tidy and Cppcheck can be </a:t>
            </a:r>
            <a:r>
              <a:rPr lang="en-US" sz="2500" dirty="0"/>
              <a:t>integrated</a:t>
            </a:r>
            <a:r>
              <a:rPr lang="en-US" dirty="0"/>
              <a:t> into CI/CD pipelines to detect these vulnerabilities early, reducing risk and keeping on schedule. </a:t>
            </a:r>
          </a:p>
        </p:txBody>
      </p:sp>
      <p:pic>
        <p:nvPicPr>
          <p:cNvPr id="5" name="Audio 4">
            <a:extLst>
              <a:ext uri="{FF2B5EF4-FFF2-40B4-BE49-F238E27FC236}">
                <a16:creationId xmlns:a16="http://schemas.microsoft.com/office/drawing/2014/main" xmlns="" id="{7E0E5678-E60C-E413-0846-109549A677C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0360"/>
    </mc:Choice>
    <mc:Fallback xmlns="">
      <p:transition spd="slow" advTm="80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916774" y="85104"/>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p:cNvGraphicFramePr>
            <a:graphicFrameLocks noGrp="1"/>
          </p:cNvGraphicFramePr>
          <p:nvPr>
            <p:extLst>
              <p:ext uri="{D42A27DB-BD31-4B8C-83A1-F6EECF244321}">
                <p14:modId xmlns:p14="http://schemas.microsoft.com/office/powerpoint/2010/main" val="1378739343"/>
              </p:ext>
            </p:extLst>
          </p:nvPr>
        </p:nvGraphicFramePr>
        <p:xfrm>
          <a:off x="1366033" y="1286774"/>
          <a:ext cx="9718041" cy="5096609"/>
        </p:xfrm>
        <a:graphic>
          <a:graphicData uri="http://schemas.openxmlformats.org/drawingml/2006/table">
            <a:tbl>
              <a:tblPr firstRow="1" bandRow="1">
                <a:tableStyleId>{802198C4-3087-4945-87E3-76CBB3509B7E}</a:tableStyleId>
              </a:tblPr>
              <a:tblGrid>
                <a:gridCol w="3239347">
                  <a:extLst>
                    <a:ext uri="{9D8B030D-6E8A-4147-A177-3AD203B41FA5}">
                      <a16:colId xmlns:a16="http://schemas.microsoft.com/office/drawing/2014/main" xmlns="" val="20000"/>
                    </a:ext>
                  </a:extLst>
                </a:gridCol>
                <a:gridCol w="3239347">
                  <a:extLst>
                    <a:ext uri="{9D8B030D-6E8A-4147-A177-3AD203B41FA5}">
                      <a16:colId xmlns:a16="http://schemas.microsoft.com/office/drawing/2014/main" xmlns="" val="20001"/>
                    </a:ext>
                  </a:extLst>
                </a:gridCol>
                <a:gridCol w="3239347">
                  <a:extLst>
                    <a:ext uri="{9D8B030D-6E8A-4147-A177-3AD203B41FA5}">
                      <a16:colId xmlns:a16="http://schemas.microsoft.com/office/drawing/2014/main" xmlns="" val="20002"/>
                    </a:ext>
                  </a:extLst>
                </a:gridCol>
              </a:tblGrid>
              <a:tr h="310082">
                <a:tc>
                  <a:txBody>
                    <a:bodyPr/>
                    <a:lstStyle/>
                    <a:p>
                      <a:pPr algn="ctr"/>
                      <a:r>
                        <a:rPr lang="en-US" sz="1200" dirty="0">
                          <a:solidFill>
                            <a:schemeClr val="bg1"/>
                          </a:solidFill>
                        </a:rPr>
                        <a:t>Security</a:t>
                      </a:r>
                      <a:r>
                        <a:rPr lang="en-US" sz="1200" baseline="0" dirty="0">
                          <a:solidFill>
                            <a:schemeClr val="bg1"/>
                          </a:solidFill>
                        </a:rPr>
                        <a:t> Principle</a:t>
                      </a:r>
                      <a:endParaRPr lang="en-US" sz="1200" dirty="0">
                        <a:solidFill>
                          <a:schemeClr val="bg1"/>
                        </a:solidFill>
                      </a:endParaRPr>
                    </a:p>
                  </a:txBody>
                  <a:tcPr/>
                </a:tc>
                <a:tc>
                  <a:txBody>
                    <a:bodyPr/>
                    <a:lstStyle/>
                    <a:p>
                      <a:pPr algn="ctr"/>
                      <a:r>
                        <a:rPr lang="en-US" sz="1200" dirty="0">
                          <a:solidFill>
                            <a:schemeClr val="bg1"/>
                          </a:solidFill>
                        </a:rPr>
                        <a:t>Examples</a:t>
                      </a:r>
                    </a:p>
                  </a:txBody>
                  <a:tcPr/>
                </a:tc>
                <a:tc>
                  <a:txBody>
                    <a:bodyPr/>
                    <a:lstStyle/>
                    <a:p>
                      <a:pPr algn="ctr"/>
                      <a:r>
                        <a:rPr lang="en-US" sz="1200" dirty="0">
                          <a:solidFill>
                            <a:schemeClr val="bg1"/>
                          </a:solidFill>
                        </a:rPr>
                        <a:t>Provided</a:t>
                      </a:r>
                      <a:r>
                        <a:rPr lang="en-US" sz="1200" baseline="0" dirty="0">
                          <a:solidFill>
                            <a:schemeClr val="bg1"/>
                          </a:solidFill>
                        </a:rPr>
                        <a:t> Security Risks</a:t>
                      </a:r>
                      <a:endParaRPr lang="en-US" sz="1200" dirty="0">
                        <a:solidFill>
                          <a:schemeClr val="bg1"/>
                        </a:solidFill>
                      </a:endParaRPr>
                    </a:p>
                  </a:txBody>
                  <a:tcPr/>
                </a:tc>
                <a:extLst>
                  <a:ext uri="{0D108BD9-81ED-4DB2-BD59-A6C34878D82A}">
                    <a16:rowId xmlns:a16="http://schemas.microsoft.com/office/drawing/2014/main" xmlns="" val="10000"/>
                  </a:ext>
                </a:extLst>
              </a:tr>
              <a:tr h="586182">
                <a:tc>
                  <a:txBody>
                    <a:bodyPr/>
                    <a:lstStyle/>
                    <a:p>
                      <a:r>
                        <a:rPr lang="en-US" sz="1000" dirty="0">
                          <a:solidFill>
                            <a:schemeClr val="bg1"/>
                          </a:solidFill>
                        </a:rPr>
                        <a:t>Validate</a:t>
                      </a:r>
                      <a:r>
                        <a:rPr lang="en-US" sz="1000" baseline="0" dirty="0">
                          <a:solidFill>
                            <a:schemeClr val="bg1"/>
                          </a:solidFill>
                        </a:rPr>
                        <a:t> Input Data</a:t>
                      </a:r>
                    </a:p>
                  </a:txBody>
                  <a:tcPr/>
                </a:tc>
                <a:tc>
                  <a:txBody>
                    <a:bodyPr/>
                    <a:lstStyle/>
                    <a:p>
                      <a:r>
                        <a:rPr lang="en-US" sz="1000" dirty="0">
                          <a:solidFill>
                            <a:schemeClr val="bg1"/>
                          </a:solidFill>
                        </a:rPr>
                        <a:t>Data Type</a:t>
                      </a:r>
                    </a:p>
                    <a:p>
                      <a:r>
                        <a:rPr lang="en-US" sz="1000" dirty="0">
                          <a:solidFill>
                            <a:schemeClr val="bg1"/>
                          </a:solidFill>
                        </a:rPr>
                        <a:t>Data Value</a:t>
                      </a:r>
                    </a:p>
                  </a:txBody>
                  <a:tcPr/>
                </a:tc>
                <a:tc>
                  <a:txBody>
                    <a:bodyPr/>
                    <a:lstStyle/>
                    <a:p>
                      <a:r>
                        <a:rPr lang="en-US" sz="900" dirty="0">
                          <a:solidFill>
                            <a:schemeClr val="bg1"/>
                          </a:solidFill>
                        </a:rPr>
                        <a:t>STD-001-CPP</a:t>
                      </a:r>
                      <a:r>
                        <a:rPr lang="en-US" sz="900" baseline="0" dirty="0">
                          <a:solidFill>
                            <a:schemeClr val="bg1"/>
                          </a:solidFill>
                        </a:rPr>
                        <a:t>                                                  </a:t>
                      </a:r>
                      <a:r>
                        <a:rPr lang="en-US" sz="900" dirty="0">
                          <a:solidFill>
                            <a:schemeClr val="bg1"/>
                          </a:solidFill>
                        </a:rPr>
                        <a:t>STD-003-CPP</a:t>
                      </a:r>
                    </a:p>
                    <a:p>
                      <a:r>
                        <a:rPr lang="en-US" sz="900" dirty="0">
                          <a:solidFill>
                            <a:schemeClr val="bg1"/>
                          </a:solidFill>
                        </a:rPr>
                        <a:t>STD-004-CPP</a:t>
                      </a:r>
                      <a:r>
                        <a:rPr lang="en-US" sz="900" baseline="0" dirty="0">
                          <a:solidFill>
                            <a:schemeClr val="bg1"/>
                          </a:solidFill>
                        </a:rPr>
                        <a:t>                                                  </a:t>
                      </a:r>
                      <a:r>
                        <a:rPr lang="en-US" sz="900" dirty="0">
                          <a:solidFill>
                            <a:schemeClr val="bg1"/>
                          </a:solidFill>
                        </a:rPr>
                        <a:t>STD-006-CPP</a:t>
                      </a:r>
                    </a:p>
                    <a:p>
                      <a:r>
                        <a:rPr lang="en-US" sz="900" dirty="0">
                          <a:solidFill>
                            <a:schemeClr val="bg1"/>
                          </a:solidFill>
                        </a:rPr>
                        <a:t>STD-008-CPP</a:t>
                      </a:r>
                    </a:p>
                  </a:txBody>
                  <a:tcPr/>
                </a:tc>
                <a:extLst>
                  <a:ext uri="{0D108BD9-81ED-4DB2-BD59-A6C34878D82A}">
                    <a16:rowId xmlns:a16="http://schemas.microsoft.com/office/drawing/2014/main" xmlns="" val="10001"/>
                  </a:ext>
                </a:extLst>
              </a:tr>
              <a:tr h="367232">
                <a:tc>
                  <a:txBody>
                    <a:bodyPr/>
                    <a:lstStyle/>
                    <a:p>
                      <a:r>
                        <a:rPr lang="en-US" sz="1000" dirty="0">
                          <a:solidFill>
                            <a:schemeClr val="bg1"/>
                          </a:solidFill>
                        </a:rPr>
                        <a:t>Heed</a:t>
                      </a:r>
                      <a:r>
                        <a:rPr lang="en-US" sz="1000" baseline="0" dirty="0">
                          <a:solidFill>
                            <a:schemeClr val="bg1"/>
                          </a:solidFill>
                        </a:rPr>
                        <a:t> Complier Warnings</a:t>
                      </a:r>
                      <a:endParaRPr lang="en-US" sz="1000" dirty="0">
                        <a:solidFill>
                          <a:schemeClr val="bg1"/>
                        </a:solidFill>
                      </a:endParaRPr>
                    </a:p>
                  </a:txBody>
                  <a:tcPr/>
                </a:tc>
                <a:tc>
                  <a:txBody>
                    <a:bodyPr/>
                    <a:lstStyle/>
                    <a:p>
                      <a:r>
                        <a:rPr lang="en-US" sz="1000" dirty="0">
                          <a:solidFill>
                            <a:schemeClr val="bg1"/>
                          </a:solidFill>
                        </a:rPr>
                        <a:t>Deprecated Functions</a:t>
                      </a:r>
                    </a:p>
                    <a:p>
                      <a:r>
                        <a:rPr lang="en-US" sz="1000" baseline="0" dirty="0">
                          <a:solidFill>
                            <a:schemeClr val="bg1"/>
                          </a:solidFill>
                        </a:rPr>
                        <a:t>Unused Variables</a:t>
                      </a:r>
                    </a:p>
                  </a:txBody>
                  <a:tcPr/>
                </a:tc>
                <a:tc>
                  <a:txBody>
                    <a:bodyPr/>
                    <a:lstStyle/>
                    <a:p>
                      <a:endParaRPr lang="en-US" sz="900" dirty="0">
                        <a:solidFill>
                          <a:schemeClr val="bg1"/>
                        </a:solidFill>
                      </a:endParaRPr>
                    </a:p>
                  </a:txBody>
                  <a:tcPr/>
                </a:tc>
                <a:extLst>
                  <a:ext uri="{0D108BD9-81ED-4DB2-BD59-A6C34878D82A}">
                    <a16:rowId xmlns:a16="http://schemas.microsoft.com/office/drawing/2014/main" xmlns="" val="10002"/>
                  </a:ext>
                </a:extLst>
              </a:tr>
              <a:tr h="367232">
                <a:tc>
                  <a:txBody>
                    <a:bodyPr/>
                    <a:lstStyle/>
                    <a:p>
                      <a:r>
                        <a:rPr lang="en-US" sz="1000" dirty="0">
                          <a:solidFill>
                            <a:schemeClr val="bg1"/>
                          </a:solidFill>
                        </a:rPr>
                        <a:t>Architect and Design</a:t>
                      </a:r>
                    </a:p>
                  </a:txBody>
                  <a:tcPr/>
                </a:tc>
                <a:tc>
                  <a:txBody>
                    <a:bodyPr/>
                    <a:lstStyle/>
                    <a:p>
                      <a:r>
                        <a:rPr lang="en-US" sz="1000" dirty="0">
                          <a:solidFill>
                            <a:schemeClr val="bg1"/>
                          </a:solidFill>
                        </a:rPr>
                        <a:t>Role-Based</a:t>
                      </a:r>
                      <a:r>
                        <a:rPr lang="en-US" sz="1000" baseline="0" dirty="0">
                          <a:solidFill>
                            <a:schemeClr val="bg1"/>
                          </a:solidFill>
                        </a:rPr>
                        <a:t> Access Control</a:t>
                      </a:r>
                    </a:p>
                    <a:p>
                      <a:r>
                        <a:rPr lang="en-US" sz="1000" baseline="0" dirty="0">
                          <a:solidFill>
                            <a:schemeClr val="bg1"/>
                          </a:solidFill>
                        </a:rPr>
                        <a:t>Data Encryption</a:t>
                      </a:r>
                      <a:endParaRPr lang="en-US" sz="1000" dirty="0">
                        <a:solidFill>
                          <a:schemeClr val="bg1"/>
                        </a:solidFill>
                      </a:endParaRPr>
                    </a:p>
                  </a:txBody>
                  <a:tcPr/>
                </a:tc>
                <a:tc>
                  <a:txBody>
                    <a:bodyPr/>
                    <a:lstStyle/>
                    <a:p>
                      <a:endParaRPr lang="en-US" sz="900" dirty="0">
                        <a:solidFill>
                          <a:schemeClr val="bg1"/>
                        </a:solidFill>
                      </a:endParaRPr>
                    </a:p>
                  </a:txBody>
                  <a:tcPr/>
                </a:tc>
                <a:extLst>
                  <a:ext uri="{0D108BD9-81ED-4DB2-BD59-A6C34878D82A}">
                    <a16:rowId xmlns:a16="http://schemas.microsoft.com/office/drawing/2014/main" xmlns="" val="10003"/>
                  </a:ext>
                </a:extLst>
              </a:tr>
              <a:tr h="367232">
                <a:tc>
                  <a:txBody>
                    <a:bodyPr/>
                    <a:lstStyle/>
                    <a:p>
                      <a:r>
                        <a:rPr lang="en-US" sz="1000" dirty="0">
                          <a:solidFill>
                            <a:schemeClr val="bg1"/>
                          </a:solidFill>
                        </a:rPr>
                        <a:t>Keep It Simple</a:t>
                      </a:r>
                    </a:p>
                  </a:txBody>
                  <a:tcPr/>
                </a:tc>
                <a:tc>
                  <a:txBody>
                    <a:bodyPr/>
                    <a:lstStyle/>
                    <a:p>
                      <a:r>
                        <a:rPr lang="en-US" sz="1000" dirty="0">
                          <a:solidFill>
                            <a:schemeClr val="bg1"/>
                          </a:solidFill>
                        </a:rPr>
                        <a:t>Minimal Dependencies</a:t>
                      </a:r>
                    </a:p>
                    <a:p>
                      <a:r>
                        <a:rPr lang="en-US" sz="1000" dirty="0">
                          <a:solidFill>
                            <a:schemeClr val="bg1"/>
                          </a:solidFill>
                        </a:rPr>
                        <a:t>Straightforward</a:t>
                      </a:r>
                      <a:r>
                        <a:rPr lang="en-US" sz="1000" baseline="0" dirty="0">
                          <a:solidFill>
                            <a:schemeClr val="bg1"/>
                          </a:solidFill>
                        </a:rPr>
                        <a:t> Logic</a:t>
                      </a:r>
                      <a:endParaRPr lang="en-US" sz="1000" dirty="0">
                        <a:solidFill>
                          <a:schemeClr val="bg1"/>
                        </a:solidFill>
                      </a:endParaRPr>
                    </a:p>
                  </a:txBody>
                  <a:tcPr/>
                </a:tc>
                <a:tc>
                  <a:txBody>
                    <a:bodyPr/>
                    <a:lstStyle/>
                    <a:p>
                      <a:r>
                        <a:rPr lang="en-US" sz="900" dirty="0">
                          <a:solidFill>
                            <a:schemeClr val="bg1"/>
                          </a:solidFill>
                        </a:rPr>
                        <a:t>STD-002-CPP</a:t>
                      </a:r>
                      <a:r>
                        <a:rPr lang="en-US" sz="900" baseline="0" dirty="0">
                          <a:solidFill>
                            <a:schemeClr val="bg1"/>
                          </a:solidFill>
                        </a:rPr>
                        <a:t>                                                  </a:t>
                      </a:r>
                      <a:r>
                        <a:rPr lang="en-US" sz="900" dirty="0">
                          <a:solidFill>
                            <a:schemeClr val="bg1"/>
                          </a:solidFill>
                        </a:rPr>
                        <a:t>STD-008-CPP</a:t>
                      </a:r>
                    </a:p>
                    <a:p>
                      <a:endParaRPr lang="en-US" sz="900" dirty="0">
                        <a:solidFill>
                          <a:schemeClr val="bg1"/>
                        </a:solidFill>
                      </a:endParaRPr>
                    </a:p>
                  </a:txBody>
                  <a:tcPr/>
                </a:tc>
                <a:extLst>
                  <a:ext uri="{0D108BD9-81ED-4DB2-BD59-A6C34878D82A}">
                    <a16:rowId xmlns:a16="http://schemas.microsoft.com/office/drawing/2014/main" xmlns="" val="10004"/>
                  </a:ext>
                </a:extLst>
              </a:tr>
              <a:tr h="367232">
                <a:tc>
                  <a:txBody>
                    <a:bodyPr/>
                    <a:lstStyle/>
                    <a:p>
                      <a:r>
                        <a:rPr lang="en-US" sz="1000" dirty="0">
                          <a:solidFill>
                            <a:schemeClr val="bg1"/>
                          </a:solidFill>
                        </a:rPr>
                        <a:t>Default Deny</a:t>
                      </a:r>
                    </a:p>
                  </a:txBody>
                  <a:tcPr/>
                </a:tc>
                <a:tc>
                  <a:txBody>
                    <a:bodyPr/>
                    <a:lstStyle/>
                    <a:p>
                      <a:r>
                        <a:rPr lang="en-US" sz="1000" dirty="0">
                          <a:solidFill>
                            <a:schemeClr val="bg1"/>
                          </a:solidFill>
                        </a:rPr>
                        <a:t>Firewall</a:t>
                      </a:r>
                      <a:r>
                        <a:rPr lang="en-US" sz="1000" baseline="0" dirty="0">
                          <a:solidFill>
                            <a:schemeClr val="bg1"/>
                          </a:solidFill>
                        </a:rPr>
                        <a:t> Rules</a:t>
                      </a:r>
                    </a:p>
                    <a:p>
                      <a:r>
                        <a:rPr lang="en-US" sz="1000" baseline="0" dirty="0">
                          <a:solidFill>
                            <a:schemeClr val="bg1"/>
                          </a:solidFill>
                        </a:rPr>
                        <a:t>User Permissions</a:t>
                      </a:r>
                      <a:endParaRPr lang="en-US" sz="1000" dirty="0">
                        <a:solidFill>
                          <a:schemeClr val="bg1"/>
                        </a:solidFill>
                      </a:endParaRPr>
                    </a:p>
                  </a:txBody>
                  <a:tcPr/>
                </a:tc>
                <a:tc>
                  <a:txBody>
                    <a:bodyPr/>
                    <a:lstStyle/>
                    <a:p>
                      <a:endParaRPr lang="en-US" sz="900" dirty="0">
                        <a:solidFill>
                          <a:schemeClr val="bg1"/>
                        </a:solidFill>
                      </a:endParaRPr>
                    </a:p>
                  </a:txBody>
                  <a:tcPr/>
                </a:tc>
                <a:extLst>
                  <a:ext uri="{0D108BD9-81ED-4DB2-BD59-A6C34878D82A}">
                    <a16:rowId xmlns:a16="http://schemas.microsoft.com/office/drawing/2014/main" xmlns="" val="10005"/>
                  </a:ext>
                </a:extLst>
              </a:tr>
              <a:tr h="367232">
                <a:tc>
                  <a:txBody>
                    <a:bodyPr/>
                    <a:lstStyle/>
                    <a:p>
                      <a:r>
                        <a:rPr lang="en-US" sz="1000" dirty="0">
                          <a:solidFill>
                            <a:schemeClr val="bg1"/>
                          </a:solidFill>
                        </a:rPr>
                        <a:t>Adhere to the Principle</a:t>
                      </a:r>
                      <a:r>
                        <a:rPr lang="en-US" sz="1000" baseline="0" dirty="0">
                          <a:solidFill>
                            <a:schemeClr val="bg1"/>
                          </a:solidFill>
                        </a:rPr>
                        <a:t> of Least Privilege</a:t>
                      </a:r>
                      <a:endParaRPr lang="en-US" sz="1000" dirty="0">
                        <a:solidFill>
                          <a:schemeClr val="bg1"/>
                        </a:solidFill>
                      </a:endParaRPr>
                    </a:p>
                  </a:txBody>
                  <a:tcPr/>
                </a:tc>
                <a:tc>
                  <a:txBody>
                    <a:bodyPr/>
                    <a:lstStyle/>
                    <a:p>
                      <a:r>
                        <a:rPr lang="en-US" sz="1000" dirty="0">
                          <a:solidFill>
                            <a:schemeClr val="bg1"/>
                          </a:solidFill>
                        </a:rPr>
                        <a:t>Database</a:t>
                      </a:r>
                      <a:r>
                        <a:rPr lang="en-US" sz="1000" baseline="0" dirty="0">
                          <a:solidFill>
                            <a:schemeClr val="bg1"/>
                          </a:solidFill>
                        </a:rPr>
                        <a:t> Accounts</a:t>
                      </a:r>
                    </a:p>
                    <a:p>
                      <a:r>
                        <a:rPr lang="en-US" sz="1000" baseline="0" dirty="0">
                          <a:solidFill>
                            <a:schemeClr val="bg1"/>
                          </a:solidFill>
                        </a:rPr>
                        <a:t>Admin Tools</a:t>
                      </a:r>
                      <a:endParaRPr lang="en-US" sz="1000" dirty="0">
                        <a:solidFill>
                          <a:schemeClr val="bg1"/>
                        </a:solidFill>
                      </a:endParaRPr>
                    </a:p>
                  </a:txBody>
                  <a:tcPr/>
                </a:tc>
                <a:tc>
                  <a:txBody>
                    <a:bodyPr/>
                    <a:lstStyle/>
                    <a:p>
                      <a:r>
                        <a:rPr lang="en-US" sz="900" dirty="0">
                          <a:solidFill>
                            <a:schemeClr val="bg1"/>
                          </a:solidFill>
                        </a:rPr>
                        <a:t>STD-009-CPP                                                 </a:t>
                      </a:r>
                      <a:r>
                        <a:rPr lang="en-US" sz="900" baseline="0" dirty="0">
                          <a:solidFill>
                            <a:schemeClr val="bg1"/>
                          </a:solidFill>
                        </a:rPr>
                        <a:t> </a:t>
                      </a:r>
                      <a:r>
                        <a:rPr lang="en-US" sz="900" dirty="0">
                          <a:solidFill>
                            <a:schemeClr val="bg1"/>
                          </a:solidFill>
                        </a:rPr>
                        <a:t>STD-010-CPP</a:t>
                      </a:r>
                    </a:p>
                  </a:txBody>
                  <a:tcPr/>
                </a:tc>
                <a:extLst>
                  <a:ext uri="{0D108BD9-81ED-4DB2-BD59-A6C34878D82A}">
                    <a16:rowId xmlns:a16="http://schemas.microsoft.com/office/drawing/2014/main" xmlns="" val="10006"/>
                  </a:ext>
                </a:extLst>
              </a:tr>
              <a:tr h="367232">
                <a:tc>
                  <a:txBody>
                    <a:bodyPr/>
                    <a:lstStyle/>
                    <a:p>
                      <a:r>
                        <a:rPr lang="en-US" sz="1000" dirty="0">
                          <a:solidFill>
                            <a:schemeClr val="bg1"/>
                          </a:solidFill>
                        </a:rPr>
                        <a:t>Sanitize Data Sent to Other Systems</a:t>
                      </a:r>
                    </a:p>
                  </a:txBody>
                  <a:tcPr/>
                </a:tc>
                <a:tc>
                  <a:txBody>
                    <a:bodyPr/>
                    <a:lstStyle/>
                    <a:p>
                      <a:r>
                        <a:rPr lang="en-US" sz="1000" dirty="0">
                          <a:solidFill>
                            <a:schemeClr val="bg1"/>
                          </a:solidFill>
                        </a:rPr>
                        <a:t>SQL Queries</a:t>
                      </a:r>
                    </a:p>
                    <a:p>
                      <a:r>
                        <a:rPr lang="en-US" sz="1000" dirty="0">
                          <a:solidFill>
                            <a:schemeClr val="bg1"/>
                          </a:solidFill>
                        </a:rPr>
                        <a:t>HTML Output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solidFill>
                            <a:schemeClr val="bg1"/>
                          </a:solidFill>
                        </a:rPr>
                        <a:t>STD-004-CPP</a:t>
                      </a:r>
                    </a:p>
                    <a:p>
                      <a:endParaRPr lang="en-US" sz="900" dirty="0">
                        <a:solidFill>
                          <a:schemeClr val="bg1"/>
                        </a:solidFill>
                      </a:endParaRPr>
                    </a:p>
                  </a:txBody>
                  <a:tcPr/>
                </a:tc>
                <a:extLst>
                  <a:ext uri="{0D108BD9-81ED-4DB2-BD59-A6C34878D82A}">
                    <a16:rowId xmlns:a16="http://schemas.microsoft.com/office/drawing/2014/main" xmlns="" val="10007"/>
                  </a:ext>
                </a:extLst>
              </a:tr>
              <a:tr h="536724">
                <a:tc>
                  <a:txBody>
                    <a:bodyPr/>
                    <a:lstStyle/>
                    <a:p>
                      <a:r>
                        <a:rPr lang="en-US" sz="1000" dirty="0">
                          <a:solidFill>
                            <a:schemeClr val="bg1"/>
                          </a:solidFill>
                        </a:rPr>
                        <a:t>Practice</a:t>
                      </a:r>
                      <a:r>
                        <a:rPr lang="en-US" sz="1000" baseline="0" dirty="0">
                          <a:solidFill>
                            <a:schemeClr val="bg1"/>
                          </a:solidFill>
                        </a:rPr>
                        <a:t> Defense in Depth</a:t>
                      </a:r>
                      <a:endParaRPr lang="en-US" sz="1000" dirty="0">
                        <a:solidFill>
                          <a:schemeClr val="bg1"/>
                        </a:solidFill>
                      </a:endParaRPr>
                    </a:p>
                  </a:txBody>
                  <a:tcPr/>
                </a:tc>
                <a:tc>
                  <a:txBody>
                    <a:bodyPr/>
                    <a:lstStyle/>
                    <a:p>
                      <a:r>
                        <a:rPr lang="en-US" sz="1000" dirty="0">
                          <a:solidFill>
                            <a:schemeClr val="bg1"/>
                          </a:solidFill>
                        </a:rPr>
                        <a:t>Multi-Factor Authentication</a:t>
                      </a:r>
                    </a:p>
                    <a:p>
                      <a:r>
                        <a:rPr lang="en-US" sz="1000" dirty="0">
                          <a:solidFill>
                            <a:schemeClr val="bg1"/>
                          </a:solidFill>
                        </a:rPr>
                        <a:t>Network Segmentation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solidFill>
                            <a:schemeClr val="bg1"/>
                          </a:solidFill>
                        </a:rPr>
                        <a:t>STD-003-CPP</a:t>
                      </a:r>
                      <a:r>
                        <a:rPr lang="en-US" sz="900" baseline="0" dirty="0">
                          <a:solidFill>
                            <a:schemeClr val="bg1"/>
                          </a:solidFill>
                        </a:rPr>
                        <a:t>                                                  </a:t>
                      </a:r>
                      <a:r>
                        <a:rPr lang="en-US" sz="900" dirty="0">
                          <a:solidFill>
                            <a:schemeClr val="bg1"/>
                          </a:solidFill>
                        </a:rPr>
                        <a:t>STD-004-CPP</a:t>
                      </a:r>
                    </a:p>
                    <a:p>
                      <a:r>
                        <a:rPr lang="en-US" sz="900" dirty="0">
                          <a:solidFill>
                            <a:schemeClr val="bg1"/>
                          </a:solidFill>
                        </a:rPr>
                        <a:t>STD-005-CPP</a:t>
                      </a:r>
                      <a:r>
                        <a:rPr lang="en-US" sz="900" baseline="0" dirty="0">
                          <a:solidFill>
                            <a:schemeClr val="bg1"/>
                          </a:solidFill>
                        </a:rPr>
                        <a:t>                                                  </a:t>
                      </a:r>
                      <a:r>
                        <a:rPr lang="en-US" sz="900" dirty="0">
                          <a:solidFill>
                            <a:schemeClr val="bg1"/>
                          </a:solidFill>
                        </a:rPr>
                        <a:t>STD-007-CPP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solidFill>
                            <a:schemeClr val="bg1"/>
                          </a:solidFill>
                        </a:rPr>
                        <a:t>STD-009-CPP                                                  STD-010-CPP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a:solidFill>
                          <a:schemeClr val="bg1"/>
                        </a:solidFill>
                      </a:endParaRPr>
                    </a:p>
                  </a:txBody>
                  <a:tcPr/>
                </a:tc>
                <a:extLst>
                  <a:ext uri="{0D108BD9-81ED-4DB2-BD59-A6C34878D82A}">
                    <a16:rowId xmlns:a16="http://schemas.microsoft.com/office/drawing/2014/main" xmlns="" val="10008"/>
                  </a:ext>
                </a:extLst>
              </a:tr>
              <a:tr h="713613">
                <a:tc>
                  <a:txBody>
                    <a:bodyPr/>
                    <a:lstStyle/>
                    <a:p>
                      <a:r>
                        <a:rPr lang="en-US" sz="1000" dirty="0">
                          <a:solidFill>
                            <a:schemeClr val="bg1"/>
                          </a:solidFill>
                        </a:rPr>
                        <a:t>Use Effective Quality Assurance Techniques</a:t>
                      </a:r>
                    </a:p>
                  </a:txBody>
                  <a:tcPr/>
                </a:tc>
                <a:tc>
                  <a:txBody>
                    <a:bodyPr/>
                    <a:lstStyle/>
                    <a:p>
                      <a:r>
                        <a:rPr lang="en-US" sz="1000" dirty="0">
                          <a:solidFill>
                            <a:schemeClr val="bg1"/>
                          </a:solidFill>
                        </a:rPr>
                        <a:t>Code Reviews</a:t>
                      </a:r>
                    </a:p>
                    <a:p>
                      <a:r>
                        <a:rPr lang="en-US" sz="1000" dirty="0">
                          <a:solidFill>
                            <a:schemeClr val="bg1"/>
                          </a:solidFill>
                        </a:rPr>
                        <a:t>Automated Testing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solidFill>
                            <a:schemeClr val="bg1"/>
                          </a:solidFill>
                        </a:rPr>
                        <a:t>STD-001-CPP</a:t>
                      </a:r>
                      <a:r>
                        <a:rPr lang="en-US" sz="900" baseline="0" dirty="0">
                          <a:solidFill>
                            <a:schemeClr val="bg1"/>
                          </a:solidFill>
                        </a:rPr>
                        <a:t>                                                  </a:t>
                      </a:r>
                      <a:r>
                        <a:rPr lang="en-US" sz="900" dirty="0">
                          <a:solidFill>
                            <a:schemeClr val="bg1"/>
                          </a:solidFill>
                        </a:rPr>
                        <a:t>STD-002-CPP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a:solidFill>
                            <a:schemeClr val="bg1"/>
                          </a:solidFill>
                        </a:rPr>
                        <a:t>STD-005-CPP</a:t>
                      </a:r>
                      <a:r>
                        <a:rPr lang="en-US" sz="900" baseline="0">
                          <a:solidFill>
                            <a:schemeClr val="bg1"/>
                          </a:solidFill>
                        </a:rPr>
                        <a:t>                                                  </a:t>
                      </a:r>
                      <a:r>
                        <a:rPr lang="en-US" sz="900">
                          <a:solidFill>
                            <a:schemeClr val="bg1"/>
                          </a:solidFill>
                        </a:rPr>
                        <a:t>STD-006-CPP</a:t>
                      </a:r>
                      <a:endParaRPr lang="en-US" sz="900" dirty="0">
                        <a:solidFill>
                          <a:schemeClr val="bg1"/>
                        </a:solidFill>
                      </a:endParaRPr>
                    </a:p>
                    <a:p>
                      <a:r>
                        <a:rPr lang="en-US" sz="900" dirty="0">
                          <a:solidFill>
                            <a:schemeClr val="bg1"/>
                          </a:solidFill>
                        </a:rPr>
                        <a:t>STD-007-CPP</a:t>
                      </a:r>
                    </a:p>
                  </a:txBody>
                  <a:tcPr/>
                </a:tc>
                <a:extLst>
                  <a:ext uri="{0D108BD9-81ED-4DB2-BD59-A6C34878D82A}">
                    <a16:rowId xmlns:a16="http://schemas.microsoft.com/office/drawing/2014/main" xmlns="" val="10009"/>
                  </a:ext>
                </a:extLst>
              </a:tr>
              <a:tr h="469212">
                <a:tc>
                  <a:txBody>
                    <a:bodyPr/>
                    <a:lstStyle/>
                    <a:p>
                      <a:r>
                        <a:rPr lang="en-US" sz="1000" dirty="0">
                          <a:solidFill>
                            <a:schemeClr val="bg1"/>
                          </a:solidFill>
                        </a:rPr>
                        <a:t>Adopt a Secure Coding Standard</a:t>
                      </a:r>
                    </a:p>
                  </a:txBody>
                  <a:tcPr/>
                </a:tc>
                <a:tc>
                  <a:txBody>
                    <a:bodyPr/>
                    <a:lstStyle/>
                    <a:p>
                      <a:r>
                        <a:rPr lang="en-US" sz="1000" dirty="0">
                          <a:solidFill>
                            <a:schemeClr val="bg1"/>
                          </a:solidFill>
                        </a:rPr>
                        <a:t>SEI CERT C++</a:t>
                      </a:r>
                    </a:p>
                    <a:p>
                      <a:r>
                        <a:rPr lang="en-US" sz="1000" dirty="0">
                          <a:solidFill>
                            <a:schemeClr val="bg1"/>
                          </a:solidFill>
                        </a:rPr>
                        <a:t>OWASP</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solidFill>
                            <a:schemeClr val="bg1"/>
                          </a:solidFill>
                        </a:rPr>
                        <a:t>All Standards</a:t>
                      </a:r>
                      <a:r>
                        <a:rPr lang="en-US" sz="900" baseline="0" dirty="0">
                          <a:solidFill>
                            <a:schemeClr val="bg1"/>
                          </a:solidFill>
                        </a:rPr>
                        <a:t> </a:t>
                      </a:r>
                      <a:endParaRPr lang="en-US" sz="900" dirty="0">
                        <a:solidFill>
                          <a:schemeClr val="bg1"/>
                        </a:solidFill>
                      </a:endParaRPr>
                    </a:p>
                  </a:txBody>
                  <a:tcPr/>
                </a:tc>
                <a:extLst>
                  <a:ext uri="{0D108BD9-81ED-4DB2-BD59-A6C34878D82A}">
                    <a16:rowId xmlns:a16="http://schemas.microsoft.com/office/drawing/2014/main" xmlns="" val="10010"/>
                  </a:ext>
                </a:extLst>
              </a:tr>
            </a:tbl>
          </a:graphicData>
        </a:graphic>
      </p:graphicFrame>
      <p:pic>
        <p:nvPicPr>
          <p:cNvPr id="6" name="Audio 5">
            <a:extLst>
              <a:ext uri="{FF2B5EF4-FFF2-40B4-BE49-F238E27FC236}">
                <a16:creationId xmlns:a16="http://schemas.microsoft.com/office/drawing/2014/main" xmlns="" id="{287ED67A-E3A1-1CF5-F407-49A634ACAC4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9086"/>
    </mc:Choice>
    <mc:Fallback xmlns="">
      <p:transition spd="slow" advTm="49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p:cNvGraphicFramePr>
            <a:graphicFrameLocks noGrp="1"/>
          </p:cNvGraphicFramePr>
          <p:nvPr>
            <p:extLst>
              <p:ext uri="{D42A27DB-BD31-4B8C-83A1-F6EECF244321}">
                <p14:modId xmlns:p14="http://schemas.microsoft.com/office/powerpoint/2010/main" val="2175752955"/>
              </p:ext>
            </p:extLst>
          </p:nvPr>
        </p:nvGraphicFramePr>
        <p:xfrm>
          <a:off x="447040" y="1799529"/>
          <a:ext cx="8128000" cy="4363720"/>
        </p:xfrm>
        <a:graphic>
          <a:graphicData uri="http://schemas.openxmlformats.org/drawingml/2006/table">
            <a:tbl>
              <a:tblPr firstRow="1" bandRow="1">
                <a:tableStyleId>{802198C4-3087-4945-87E3-76CBB3509B7E}</a:tableStyleId>
              </a:tblPr>
              <a:tblGrid>
                <a:gridCol w="2032000">
                  <a:extLst>
                    <a:ext uri="{9D8B030D-6E8A-4147-A177-3AD203B41FA5}">
                      <a16:colId xmlns:a16="http://schemas.microsoft.com/office/drawing/2014/main" xmlns="" val="20000"/>
                    </a:ext>
                  </a:extLst>
                </a:gridCol>
                <a:gridCol w="2032000">
                  <a:extLst>
                    <a:ext uri="{9D8B030D-6E8A-4147-A177-3AD203B41FA5}">
                      <a16:colId xmlns:a16="http://schemas.microsoft.com/office/drawing/2014/main" xmlns="" val="20001"/>
                    </a:ext>
                  </a:extLst>
                </a:gridCol>
                <a:gridCol w="2032000">
                  <a:extLst>
                    <a:ext uri="{9D8B030D-6E8A-4147-A177-3AD203B41FA5}">
                      <a16:colId xmlns:a16="http://schemas.microsoft.com/office/drawing/2014/main" xmlns="" val="20002"/>
                    </a:ext>
                  </a:extLst>
                </a:gridCol>
                <a:gridCol w="2032000">
                  <a:extLst>
                    <a:ext uri="{9D8B030D-6E8A-4147-A177-3AD203B41FA5}">
                      <a16:colId xmlns:a16="http://schemas.microsoft.com/office/drawing/2014/main" xmlns="" val="20003"/>
                    </a:ext>
                  </a:extLst>
                </a:gridCol>
              </a:tblGrid>
              <a:tr h="370840">
                <a:tc>
                  <a:txBody>
                    <a:bodyPr/>
                    <a:lstStyle/>
                    <a:p>
                      <a:pPr algn="ctr"/>
                      <a:r>
                        <a:rPr lang="en-US" dirty="0">
                          <a:solidFill>
                            <a:schemeClr val="bg1"/>
                          </a:solidFill>
                        </a:rPr>
                        <a:t>Standard</a:t>
                      </a:r>
                    </a:p>
                  </a:txBody>
                  <a:tcPr/>
                </a:tc>
                <a:tc>
                  <a:txBody>
                    <a:bodyPr/>
                    <a:lstStyle/>
                    <a:p>
                      <a:pPr algn="ctr"/>
                      <a:r>
                        <a:rPr lang="en-US" dirty="0">
                          <a:solidFill>
                            <a:schemeClr val="bg1"/>
                          </a:solidFill>
                        </a:rPr>
                        <a:t>Label</a:t>
                      </a:r>
                    </a:p>
                  </a:txBody>
                  <a:tcPr/>
                </a:tc>
                <a:tc>
                  <a:txBody>
                    <a:bodyPr/>
                    <a:lstStyle/>
                    <a:p>
                      <a:pPr algn="ctr"/>
                      <a:r>
                        <a:rPr lang="en-US" dirty="0">
                          <a:solidFill>
                            <a:schemeClr val="bg1"/>
                          </a:solidFill>
                        </a:rPr>
                        <a:t>Description</a:t>
                      </a:r>
                    </a:p>
                  </a:txBody>
                  <a:tcPr/>
                </a:tc>
                <a:tc>
                  <a:txBody>
                    <a:bodyPr/>
                    <a:lstStyle/>
                    <a:p>
                      <a:pPr algn="ctr"/>
                      <a:r>
                        <a:rPr lang="en-US" dirty="0">
                          <a:solidFill>
                            <a:schemeClr val="bg1"/>
                          </a:solidFill>
                        </a:rPr>
                        <a:t>Priority</a:t>
                      </a:r>
                    </a:p>
                  </a:txBody>
                  <a:tcPr/>
                </a:tc>
                <a:extLst>
                  <a:ext uri="{0D108BD9-81ED-4DB2-BD59-A6C34878D82A}">
                    <a16:rowId xmlns:a16="http://schemas.microsoft.com/office/drawing/2014/main" xmlns="" val="10000"/>
                  </a:ext>
                </a:extLst>
              </a:tr>
              <a:tr h="370840">
                <a:tc>
                  <a:txBody>
                    <a:bodyPr/>
                    <a:lstStyle/>
                    <a:p>
                      <a:r>
                        <a:rPr lang="en-US" dirty="0">
                          <a:solidFill>
                            <a:schemeClr val="bg1"/>
                          </a:solidFill>
                        </a:rPr>
                        <a:t>STD-005-CPP</a:t>
                      </a:r>
                    </a:p>
                  </a:txBody>
                  <a:tcPr/>
                </a:tc>
                <a:tc>
                  <a:txBody>
                    <a:bodyPr/>
                    <a:lstStyle/>
                    <a:p>
                      <a:r>
                        <a:rPr lang="en-US" dirty="0">
                          <a:solidFill>
                            <a:schemeClr val="bg1"/>
                          </a:solidFill>
                        </a:rPr>
                        <a:t>MEM52-CPP</a:t>
                      </a:r>
                    </a:p>
                  </a:txBody>
                  <a:tcPr/>
                </a:tc>
                <a:tc>
                  <a:txBody>
                    <a:bodyPr/>
                    <a:lstStyle/>
                    <a:p>
                      <a:r>
                        <a:rPr lang="en-US" sz="1050" dirty="0">
                          <a:solidFill>
                            <a:schemeClr val="bg1"/>
                          </a:solidFill>
                        </a:rPr>
                        <a:t>Detect and handle memory allocation errors.</a:t>
                      </a:r>
                    </a:p>
                  </a:txBody>
                  <a:tcPr/>
                </a:tc>
                <a:tc>
                  <a:txBody>
                    <a:bodyPr/>
                    <a:lstStyle/>
                    <a:p>
                      <a:r>
                        <a:rPr lang="en-US" dirty="0">
                          <a:solidFill>
                            <a:schemeClr val="bg1"/>
                          </a:solidFill>
                        </a:rPr>
                        <a:t>P27</a:t>
                      </a:r>
                    </a:p>
                  </a:txBody>
                  <a:tcPr/>
                </a:tc>
                <a:extLst>
                  <a:ext uri="{0D108BD9-81ED-4DB2-BD59-A6C34878D82A}">
                    <a16:rowId xmlns:a16="http://schemas.microsoft.com/office/drawing/2014/main" xmlns="" val="10001"/>
                  </a:ext>
                </a:extLst>
              </a:tr>
              <a:tr h="370840">
                <a:tc>
                  <a:txBody>
                    <a:bodyPr/>
                    <a:lstStyle/>
                    <a:p>
                      <a:r>
                        <a:rPr lang="en-US" dirty="0">
                          <a:solidFill>
                            <a:schemeClr val="bg1"/>
                          </a:solidFill>
                        </a:rPr>
                        <a:t>STD-001-CPP</a:t>
                      </a:r>
                    </a:p>
                  </a:txBody>
                  <a:tcPr/>
                </a:tc>
                <a:tc>
                  <a:txBody>
                    <a:bodyPr/>
                    <a:lstStyle/>
                    <a:p>
                      <a:r>
                        <a:rPr lang="en-US" dirty="0">
                          <a:solidFill>
                            <a:schemeClr val="bg1"/>
                          </a:solidFill>
                        </a:rPr>
                        <a:t>INT32-C</a:t>
                      </a:r>
                    </a:p>
                  </a:txBody>
                  <a:tcPr/>
                </a:tc>
                <a:tc>
                  <a:txBody>
                    <a:bodyPr/>
                    <a:lstStyle/>
                    <a:p>
                      <a:r>
                        <a:rPr lang="en-US" sz="1050" dirty="0">
                          <a:solidFill>
                            <a:schemeClr val="bg1"/>
                          </a:solidFill>
                        </a:rPr>
                        <a:t>Prevent signed integer overflows</a:t>
                      </a:r>
                    </a:p>
                  </a:txBody>
                  <a:tcPr/>
                </a:tc>
                <a:tc>
                  <a:txBody>
                    <a:bodyPr/>
                    <a:lstStyle/>
                    <a:p>
                      <a:r>
                        <a:rPr lang="en-US" dirty="0">
                          <a:solidFill>
                            <a:schemeClr val="bg1"/>
                          </a:solidFill>
                        </a:rPr>
                        <a:t>P18</a:t>
                      </a:r>
                    </a:p>
                  </a:txBody>
                  <a:tcPr/>
                </a:tc>
                <a:extLst>
                  <a:ext uri="{0D108BD9-81ED-4DB2-BD59-A6C34878D82A}">
                    <a16:rowId xmlns:a16="http://schemas.microsoft.com/office/drawing/2014/main" xmlns="" val="10002"/>
                  </a:ext>
                </a:extLst>
              </a:tr>
              <a:tr h="370840">
                <a:tc>
                  <a:txBody>
                    <a:bodyPr/>
                    <a:lstStyle/>
                    <a:p>
                      <a:r>
                        <a:rPr lang="en-US" dirty="0">
                          <a:solidFill>
                            <a:schemeClr val="bg1"/>
                          </a:solidFill>
                        </a:rPr>
                        <a:t>STD-002-CPP</a:t>
                      </a:r>
                    </a:p>
                  </a:txBody>
                  <a:tcPr/>
                </a:tc>
                <a:tc>
                  <a:txBody>
                    <a:bodyPr/>
                    <a:lstStyle/>
                    <a:p>
                      <a:r>
                        <a:rPr lang="en-US" dirty="0">
                          <a:solidFill>
                            <a:schemeClr val="bg1"/>
                          </a:solidFill>
                        </a:rPr>
                        <a:t>EXP53-CPP</a:t>
                      </a:r>
                    </a:p>
                  </a:txBody>
                  <a:tcPr/>
                </a:tc>
                <a:tc>
                  <a:txBody>
                    <a:bodyPr/>
                    <a:lstStyle/>
                    <a:p>
                      <a:r>
                        <a:rPr lang="en-US" sz="1050" dirty="0">
                          <a:solidFill>
                            <a:schemeClr val="bg1"/>
                          </a:solidFill>
                        </a:rPr>
                        <a:t>Initialize all variables</a:t>
                      </a:r>
                    </a:p>
                  </a:txBody>
                  <a:tcPr/>
                </a:tc>
                <a:tc>
                  <a:txBody>
                    <a:bodyPr/>
                    <a:lstStyle/>
                    <a:p>
                      <a:r>
                        <a:rPr lang="en-US" dirty="0">
                          <a:solidFill>
                            <a:schemeClr val="bg1"/>
                          </a:solidFill>
                        </a:rPr>
                        <a:t>P12</a:t>
                      </a:r>
                    </a:p>
                  </a:txBody>
                  <a:tcPr/>
                </a:tc>
                <a:extLst>
                  <a:ext uri="{0D108BD9-81ED-4DB2-BD59-A6C34878D82A}">
                    <a16:rowId xmlns:a16="http://schemas.microsoft.com/office/drawing/2014/main" xmlns="" val="10003"/>
                  </a:ext>
                </a:extLst>
              </a:tr>
              <a:tr h="370840">
                <a:tc>
                  <a:txBody>
                    <a:bodyPr/>
                    <a:lstStyle/>
                    <a:p>
                      <a:r>
                        <a:rPr lang="en-US" dirty="0">
                          <a:solidFill>
                            <a:schemeClr val="bg1"/>
                          </a:solidFill>
                        </a:rPr>
                        <a:t>STD-003-CPP</a:t>
                      </a:r>
                    </a:p>
                  </a:txBody>
                  <a:tcPr/>
                </a:tc>
                <a:tc>
                  <a:txBody>
                    <a:bodyPr/>
                    <a:lstStyle/>
                    <a:p>
                      <a:r>
                        <a:rPr lang="en-US" dirty="0">
                          <a:solidFill>
                            <a:schemeClr val="bg1"/>
                          </a:solidFill>
                        </a:rPr>
                        <a:t>STR31-C</a:t>
                      </a:r>
                    </a:p>
                  </a:txBody>
                  <a:tcPr/>
                </a:tc>
                <a:tc>
                  <a:txBody>
                    <a:bodyPr/>
                    <a:lstStyle/>
                    <a:p>
                      <a:r>
                        <a:rPr lang="en-US" sz="1050" dirty="0">
                          <a:solidFill>
                            <a:schemeClr val="bg1"/>
                          </a:solidFill>
                        </a:rPr>
                        <a:t>Ensure sufficient space for strings</a:t>
                      </a:r>
                    </a:p>
                  </a:txBody>
                  <a:tcPr/>
                </a:tc>
                <a:tc>
                  <a:txBody>
                    <a:bodyPr/>
                    <a:lstStyle/>
                    <a:p>
                      <a:r>
                        <a:rPr lang="en-US" dirty="0">
                          <a:solidFill>
                            <a:schemeClr val="bg1"/>
                          </a:solidFill>
                        </a:rPr>
                        <a:t>P9</a:t>
                      </a:r>
                    </a:p>
                  </a:txBody>
                  <a:tcPr/>
                </a:tc>
                <a:extLst>
                  <a:ext uri="{0D108BD9-81ED-4DB2-BD59-A6C34878D82A}">
                    <a16:rowId xmlns:a16="http://schemas.microsoft.com/office/drawing/2014/main" xmlns="" val="10004"/>
                  </a:ext>
                </a:extLst>
              </a:tr>
              <a:tr h="370840">
                <a:tc>
                  <a:txBody>
                    <a:bodyPr/>
                    <a:lstStyle/>
                    <a:p>
                      <a:r>
                        <a:rPr lang="en-US" dirty="0">
                          <a:solidFill>
                            <a:schemeClr val="bg1"/>
                          </a:solidFill>
                        </a:rPr>
                        <a:t>STD-004-CPP</a:t>
                      </a:r>
                    </a:p>
                  </a:txBody>
                  <a:tcPr/>
                </a:tc>
                <a:tc>
                  <a:txBody>
                    <a:bodyPr/>
                    <a:lstStyle/>
                    <a:p>
                      <a:r>
                        <a:rPr lang="en-US" dirty="0">
                          <a:solidFill>
                            <a:schemeClr val="bg1"/>
                          </a:solidFill>
                        </a:rPr>
                        <a:t>STR02-C</a:t>
                      </a:r>
                    </a:p>
                  </a:txBody>
                  <a:tcPr/>
                </a:tc>
                <a:tc>
                  <a:txBody>
                    <a:bodyPr/>
                    <a:lstStyle/>
                    <a:p>
                      <a:r>
                        <a:rPr lang="en-US" sz="1050" dirty="0">
                          <a:solidFill>
                            <a:schemeClr val="bg1"/>
                          </a:solidFill>
                        </a:rPr>
                        <a:t>Sanitize</a:t>
                      </a:r>
                      <a:r>
                        <a:rPr lang="en-US" sz="1050" baseline="0" dirty="0">
                          <a:solidFill>
                            <a:schemeClr val="bg1"/>
                          </a:solidFill>
                        </a:rPr>
                        <a:t> data passed to subsystems</a:t>
                      </a:r>
                      <a:endParaRPr lang="en-US" sz="1050" dirty="0">
                        <a:solidFill>
                          <a:schemeClr val="bg1"/>
                        </a:solidFill>
                      </a:endParaRPr>
                    </a:p>
                  </a:txBody>
                  <a:tcPr/>
                </a:tc>
                <a:tc>
                  <a:txBody>
                    <a:bodyPr/>
                    <a:lstStyle/>
                    <a:p>
                      <a:r>
                        <a:rPr lang="en-US" dirty="0">
                          <a:solidFill>
                            <a:schemeClr val="bg1"/>
                          </a:solidFill>
                        </a:rPr>
                        <a:t>P9</a:t>
                      </a:r>
                    </a:p>
                  </a:txBody>
                  <a:tcPr/>
                </a:tc>
                <a:extLst>
                  <a:ext uri="{0D108BD9-81ED-4DB2-BD59-A6C34878D82A}">
                    <a16:rowId xmlns:a16="http://schemas.microsoft.com/office/drawing/2014/main" xmlns="" val="10005"/>
                  </a:ext>
                </a:extLst>
              </a:tr>
              <a:tr h="370840">
                <a:tc>
                  <a:txBody>
                    <a:bodyPr/>
                    <a:lstStyle/>
                    <a:p>
                      <a:r>
                        <a:rPr lang="en-US" dirty="0">
                          <a:solidFill>
                            <a:schemeClr val="bg1"/>
                          </a:solidFill>
                        </a:rPr>
                        <a:t>STD-008-CPP</a:t>
                      </a:r>
                    </a:p>
                  </a:txBody>
                  <a:tcPr/>
                </a:tc>
                <a:tc>
                  <a:txBody>
                    <a:bodyPr/>
                    <a:lstStyle/>
                    <a:p>
                      <a:r>
                        <a:rPr lang="en-US" dirty="0">
                          <a:solidFill>
                            <a:schemeClr val="bg1"/>
                          </a:solidFill>
                        </a:rPr>
                        <a:t>EXP50-CPP</a:t>
                      </a:r>
                    </a:p>
                  </a:txBody>
                  <a:tcPr/>
                </a:tc>
                <a:tc>
                  <a:txBody>
                    <a:bodyPr/>
                    <a:lstStyle/>
                    <a:p>
                      <a:r>
                        <a:rPr lang="en-US" sz="1050" dirty="0">
                          <a:solidFill>
                            <a:schemeClr val="bg1"/>
                          </a:solidFill>
                        </a:rPr>
                        <a:t>Avoid Undefined evaluation order</a:t>
                      </a:r>
                    </a:p>
                  </a:txBody>
                  <a:tcPr/>
                </a:tc>
                <a:tc>
                  <a:txBody>
                    <a:bodyPr/>
                    <a:lstStyle/>
                    <a:p>
                      <a:r>
                        <a:rPr lang="en-US" dirty="0">
                          <a:solidFill>
                            <a:schemeClr val="bg1"/>
                          </a:solidFill>
                        </a:rPr>
                        <a:t>P8</a:t>
                      </a:r>
                    </a:p>
                  </a:txBody>
                  <a:tcPr/>
                </a:tc>
                <a:extLst>
                  <a:ext uri="{0D108BD9-81ED-4DB2-BD59-A6C34878D82A}">
                    <a16:rowId xmlns:a16="http://schemas.microsoft.com/office/drawing/2014/main" xmlns="" val="10006"/>
                  </a:ext>
                </a:extLst>
              </a:tr>
              <a:tr h="370840">
                <a:tc>
                  <a:txBody>
                    <a:bodyPr/>
                    <a:lstStyle/>
                    <a:p>
                      <a:r>
                        <a:rPr lang="en-US" dirty="0">
                          <a:solidFill>
                            <a:schemeClr val="bg1"/>
                          </a:solidFill>
                        </a:rPr>
                        <a:t>STD-006-CPP</a:t>
                      </a:r>
                    </a:p>
                  </a:txBody>
                  <a:tcPr/>
                </a:tc>
                <a:tc>
                  <a:txBody>
                    <a:bodyPr/>
                    <a:lstStyle/>
                    <a:p>
                      <a:r>
                        <a:rPr lang="en-US" dirty="0">
                          <a:solidFill>
                            <a:schemeClr val="bg1"/>
                          </a:solidFill>
                        </a:rPr>
                        <a:t>EXP54-CPP</a:t>
                      </a:r>
                    </a:p>
                  </a:txBody>
                  <a:tcPr/>
                </a:tc>
                <a:tc>
                  <a:txBody>
                    <a:bodyPr/>
                    <a:lstStyle/>
                    <a:p>
                      <a:r>
                        <a:rPr lang="en-US" sz="1050" dirty="0">
                          <a:solidFill>
                            <a:schemeClr val="bg1"/>
                          </a:solidFill>
                        </a:rPr>
                        <a:t>Validate object</a:t>
                      </a:r>
                      <a:r>
                        <a:rPr lang="en-US" sz="1050" baseline="0" dirty="0">
                          <a:solidFill>
                            <a:schemeClr val="bg1"/>
                          </a:solidFill>
                        </a:rPr>
                        <a:t> lifetime with assertions</a:t>
                      </a:r>
                      <a:endParaRPr lang="en-US" sz="1050" dirty="0">
                        <a:solidFill>
                          <a:schemeClr val="bg1"/>
                        </a:solidFill>
                      </a:endParaRPr>
                    </a:p>
                  </a:txBody>
                  <a:tcPr/>
                </a:tc>
                <a:tc>
                  <a:txBody>
                    <a:bodyPr/>
                    <a:lstStyle/>
                    <a:p>
                      <a:r>
                        <a:rPr lang="en-US" dirty="0">
                          <a:solidFill>
                            <a:schemeClr val="bg1"/>
                          </a:solidFill>
                        </a:rPr>
                        <a:t>P6</a:t>
                      </a:r>
                    </a:p>
                  </a:txBody>
                  <a:tcPr/>
                </a:tc>
                <a:extLst>
                  <a:ext uri="{0D108BD9-81ED-4DB2-BD59-A6C34878D82A}">
                    <a16:rowId xmlns:a16="http://schemas.microsoft.com/office/drawing/2014/main" xmlns="" val="10007"/>
                  </a:ext>
                </a:extLst>
              </a:tr>
              <a:tr h="370840">
                <a:tc>
                  <a:txBody>
                    <a:bodyPr/>
                    <a:lstStyle/>
                    <a:p>
                      <a:r>
                        <a:rPr lang="en-US" dirty="0">
                          <a:solidFill>
                            <a:schemeClr val="bg1"/>
                          </a:solidFill>
                        </a:rPr>
                        <a:t>STD-007-CPP</a:t>
                      </a:r>
                    </a:p>
                  </a:txBody>
                  <a:tcPr/>
                </a:tc>
                <a:tc>
                  <a:txBody>
                    <a:bodyPr/>
                    <a:lstStyle/>
                    <a:p>
                      <a:r>
                        <a:rPr lang="en-US" dirty="0">
                          <a:solidFill>
                            <a:schemeClr val="bg1"/>
                          </a:solidFill>
                        </a:rPr>
                        <a:t>ERR51-CPP</a:t>
                      </a:r>
                    </a:p>
                  </a:txBody>
                  <a:tcPr/>
                </a:tc>
                <a:tc>
                  <a:txBody>
                    <a:bodyPr/>
                    <a:lstStyle/>
                    <a:p>
                      <a:r>
                        <a:rPr lang="en-US" sz="1050" dirty="0">
                          <a:solidFill>
                            <a:schemeClr val="bg1"/>
                          </a:solidFill>
                        </a:rPr>
                        <a:t>Handle</a:t>
                      </a:r>
                      <a:r>
                        <a:rPr lang="en-US" sz="1050" baseline="0" dirty="0">
                          <a:solidFill>
                            <a:schemeClr val="bg1"/>
                          </a:solidFill>
                        </a:rPr>
                        <a:t> all exceptions</a:t>
                      </a:r>
                      <a:endParaRPr lang="en-US" sz="1050" dirty="0">
                        <a:solidFill>
                          <a:schemeClr val="bg1"/>
                        </a:solidFill>
                      </a:endParaRPr>
                    </a:p>
                  </a:txBody>
                  <a:tcPr/>
                </a:tc>
                <a:tc>
                  <a:txBody>
                    <a:bodyPr/>
                    <a:lstStyle/>
                    <a:p>
                      <a:r>
                        <a:rPr lang="en-US" dirty="0">
                          <a:solidFill>
                            <a:schemeClr val="bg1"/>
                          </a:solidFill>
                        </a:rPr>
                        <a:t>P6</a:t>
                      </a:r>
                    </a:p>
                  </a:txBody>
                  <a:tcPr/>
                </a:tc>
                <a:extLst>
                  <a:ext uri="{0D108BD9-81ED-4DB2-BD59-A6C34878D82A}">
                    <a16:rowId xmlns:a16="http://schemas.microsoft.com/office/drawing/2014/main" xmlns="" val="10008"/>
                  </a:ext>
                </a:extLst>
              </a:tr>
              <a:tr h="370840">
                <a:tc>
                  <a:txBody>
                    <a:bodyPr/>
                    <a:lstStyle/>
                    <a:p>
                      <a:r>
                        <a:rPr lang="en-US" dirty="0">
                          <a:solidFill>
                            <a:schemeClr val="bg1"/>
                          </a:solidFill>
                        </a:rPr>
                        <a:t>STD-010-CPP</a:t>
                      </a:r>
                    </a:p>
                  </a:txBody>
                  <a:tcPr/>
                </a:tc>
                <a:tc>
                  <a:txBody>
                    <a:bodyPr/>
                    <a:lstStyle/>
                    <a:p>
                      <a:r>
                        <a:rPr lang="en-US" dirty="0">
                          <a:solidFill>
                            <a:schemeClr val="bg1"/>
                          </a:solidFill>
                        </a:rPr>
                        <a:t>CON51-CPP</a:t>
                      </a:r>
                    </a:p>
                  </a:txBody>
                  <a:tcPr/>
                </a:tc>
                <a:tc>
                  <a:txBody>
                    <a:bodyPr/>
                    <a:lstStyle/>
                    <a:p>
                      <a:r>
                        <a:rPr lang="en-US" sz="1050" dirty="0">
                          <a:solidFill>
                            <a:schemeClr val="bg1"/>
                          </a:solidFill>
                        </a:rPr>
                        <a:t>Release locks on exceptions</a:t>
                      </a:r>
                    </a:p>
                  </a:txBody>
                  <a:tcPr/>
                </a:tc>
                <a:tc>
                  <a:txBody>
                    <a:bodyPr/>
                    <a:lstStyle/>
                    <a:p>
                      <a:r>
                        <a:rPr lang="en-US" dirty="0">
                          <a:solidFill>
                            <a:schemeClr val="bg1"/>
                          </a:solidFill>
                        </a:rPr>
                        <a:t>P6</a:t>
                      </a:r>
                    </a:p>
                  </a:txBody>
                  <a:tcPr/>
                </a:tc>
                <a:extLst>
                  <a:ext uri="{0D108BD9-81ED-4DB2-BD59-A6C34878D82A}">
                    <a16:rowId xmlns:a16="http://schemas.microsoft.com/office/drawing/2014/main" xmlns="" val="10009"/>
                  </a:ext>
                </a:extLst>
              </a:tr>
              <a:tr h="370840">
                <a:tc>
                  <a:txBody>
                    <a:bodyPr/>
                    <a:lstStyle/>
                    <a:p>
                      <a:r>
                        <a:rPr lang="en-US" dirty="0">
                          <a:solidFill>
                            <a:schemeClr val="bg1"/>
                          </a:solidFill>
                        </a:rPr>
                        <a:t>STD-009-CPP</a:t>
                      </a:r>
                    </a:p>
                  </a:txBody>
                  <a:tcPr/>
                </a:tc>
                <a:tc>
                  <a:txBody>
                    <a:bodyPr/>
                    <a:lstStyle/>
                    <a:p>
                      <a:r>
                        <a:rPr lang="en-US">
                          <a:solidFill>
                            <a:schemeClr val="bg1"/>
                          </a:solidFill>
                        </a:rPr>
                        <a:t>FIO51-CPP</a:t>
                      </a:r>
                    </a:p>
                  </a:txBody>
                  <a:tcPr/>
                </a:tc>
                <a:tc>
                  <a:txBody>
                    <a:bodyPr/>
                    <a:lstStyle/>
                    <a:p>
                      <a:r>
                        <a:rPr lang="en-US" sz="1050" dirty="0">
                          <a:solidFill>
                            <a:schemeClr val="bg1"/>
                          </a:solidFill>
                        </a:rPr>
                        <a:t>Close files when no longer needed</a:t>
                      </a:r>
                    </a:p>
                  </a:txBody>
                  <a:tcPr/>
                </a:tc>
                <a:tc>
                  <a:txBody>
                    <a:bodyPr/>
                    <a:lstStyle/>
                    <a:p>
                      <a:r>
                        <a:rPr lang="en-US" dirty="0">
                          <a:solidFill>
                            <a:schemeClr val="bg1"/>
                          </a:solidFill>
                        </a:rPr>
                        <a:t>P2</a:t>
                      </a:r>
                    </a:p>
                  </a:txBody>
                  <a:tcPr/>
                </a:tc>
                <a:extLst>
                  <a:ext uri="{0D108BD9-81ED-4DB2-BD59-A6C34878D82A}">
                    <a16:rowId xmlns:a16="http://schemas.microsoft.com/office/drawing/2014/main" xmlns="" val="10010"/>
                  </a:ext>
                </a:extLst>
              </a:tr>
            </a:tbl>
          </a:graphicData>
        </a:graphic>
      </p:graphicFrame>
      <p:sp>
        <p:nvSpPr>
          <p:cNvPr id="3" name="TextBox 2"/>
          <p:cNvSpPr txBox="1"/>
          <p:nvPr/>
        </p:nvSpPr>
        <p:spPr>
          <a:xfrm>
            <a:off x="8969829" y="2733301"/>
            <a:ext cx="2536371" cy="2031325"/>
          </a:xfrm>
          <a:prstGeom prst="rect">
            <a:avLst/>
          </a:prstGeom>
          <a:noFill/>
        </p:spPr>
        <p:txBody>
          <a:bodyPr wrap="square" rtlCol="0">
            <a:spAutoFit/>
          </a:bodyPr>
          <a:lstStyle/>
          <a:p>
            <a:r>
              <a:rPr lang="en-US" dirty="0">
                <a:solidFill>
                  <a:schemeClr val="bg1"/>
                </a:solidFill>
              </a:rPr>
              <a:t>The coding standards are listed in order of priority and the threat/impact they may have left unchecked.</a:t>
            </a:r>
          </a:p>
          <a:p>
            <a:endParaRPr lang="en-US" dirty="0">
              <a:solidFill>
                <a:schemeClr val="bg1"/>
              </a:solidFill>
            </a:endParaRPr>
          </a:p>
          <a:p>
            <a:r>
              <a:rPr lang="en-US" dirty="0">
                <a:solidFill>
                  <a:schemeClr val="bg1"/>
                </a:solidFill>
              </a:rPr>
              <a:t>Each standard addresses specific vulnerabilities such as overflows, resource leaks, and common errors. </a:t>
            </a:r>
          </a:p>
        </p:txBody>
      </p:sp>
      <p:pic>
        <p:nvPicPr>
          <p:cNvPr id="7" name="Audio 6">
            <a:extLst>
              <a:ext uri="{FF2B5EF4-FFF2-40B4-BE49-F238E27FC236}">
                <a16:creationId xmlns:a16="http://schemas.microsoft.com/office/drawing/2014/main" xmlns="" id="{DA833DCC-494A-6A46-8F10-67118D218A2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4880"/>
    </mc:Choice>
    <mc:Fallback xmlns="">
      <p:transition spd="slow" advTm="44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000"/>
              <a:buChar char="•"/>
            </a:pPr>
            <a:r>
              <a:rPr lang="en-US" sz="2000" dirty="0"/>
              <a:t>Encryption at Rest: This form of encryption protects data stored on disk or in databases, this prevents unauthorized access if storage is compromised. Using encryption methods such as AES-256 can encrypt sensitive data stored in these databases or files.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Flight: Encryption in flight secures data being transmitted over networks, this can prevent interception or tampering.  By using encryption for all network communications such as web traffic, and enforcing HTTPS for all web interfaces and validation certificates can prevent man-in-the-middle attacks. This policy covers all data transmitted between clients, servers, and third party services.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Use: Encryption in use protects data while it is being processed in memory. Using secure encryption for sensitive computations and ensure memory is cleared after use can prevent data leaks. This policy applies to applications processing sensitive data which can protect against memory-based attacks. </a:t>
            </a: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extLst>
              <a:ext uri="{FF2B5EF4-FFF2-40B4-BE49-F238E27FC236}">
                <a16:creationId xmlns:a16="http://schemas.microsoft.com/office/drawing/2014/main" xmlns="" id="{64BEF7AD-530A-867F-BAF5-FC89BE7B993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9820"/>
    </mc:Choice>
    <mc:Fallback xmlns="">
      <p:transition spd="slow" advTm="39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400"/>
              <a:buChar char="•"/>
            </a:pPr>
            <a:r>
              <a:rPr lang="en-US" sz="1800" dirty="0"/>
              <a:t>Authentication: Authentication verifies users or system identity before granting access. By implementing multi-factor authentication for all user logins and having secure login information (passwords) is a form of authentication. This policy should apply to all user and system access points, including logins and administrative interfaces, which will prevent unauthorized access. </a:t>
            </a:r>
          </a:p>
          <a:p>
            <a:pPr marL="228600" lvl="0" indent="-228600" algn="l" rtl="0">
              <a:lnSpc>
                <a:spcPct val="90000"/>
              </a:lnSpc>
              <a:spcBef>
                <a:spcPts val="0"/>
              </a:spcBef>
              <a:spcAft>
                <a:spcPts val="0"/>
              </a:spcAft>
              <a:buClr>
                <a:schemeClr val="lt1"/>
              </a:buClr>
              <a:buSzPts val="2400"/>
              <a:buChar char="•"/>
            </a:pPr>
            <a:endParaRPr lang="en-US" sz="1800" dirty="0"/>
          </a:p>
          <a:p>
            <a:pPr marL="228600" lvl="0" indent="-228600" algn="l" rtl="0">
              <a:lnSpc>
                <a:spcPct val="90000"/>
              </a:lnSpc>
              <a:spcBef>
                <a:spcPts val="0"/>
              </a:spcBef>
              <a:spcAft>
                <a:spcPts val="0"/>
              </a:spcAft>
              <a:buClr>
                <a:schemeClr val="lt1"/>
              </a:buClr>
              <a:buSzPts val="2400"/>
              <a:buChar char="•"/>
            </a:pPr>
            <a:r>
              <a:rPr lang="en-US" sz="1800" dirty="0"/>
              <a:t>Authorization: Authorization is used to define user or system permissions based on their role. By placing role based access you can manage the level of access users may obtain. This can also give permissions and restrict access to sensitive information and can limit the modifications to databases.</a:t>
            </a:r>
          </a:p>
          <a:p>
            <a:pPr marL="228600" lvl="0" indent="-228600" algn="l" rtl="0">
              <a:lnSpc>
                <a:spcPct val="90000"/>
              </a:lnSpc>
              <a:spcBef>
                <a:spcPts val="0"/>
              </a:spcBef>
              <a:spcAft>
                <a:spcPts val="0"/>
              </a:spcAft>
              <a:buClr>
                <a:schemeClr val="lt1"/>
              </a:buClr>
              <a:buSzPts val="2400"/>
              <a:buChar char="•"/>
            </a:pPr>
            <a:endParaRPr lang="en-US" sz="1800" dirty="0"/>
          </a:p>
          <a:p>
            <a:pPr marL="228600" lvl="0" indent="-228600" algn="l" rtl="0">
              <a:lnSpc>
                <a:spcPct val="90000"/>
              </a:lnSpc>
              <a:spcBef>
                <a:spcPts val="0"/>
              </a:spcBef>
              <a:spcAft>
                <a:spcPts val="0"/>
              </a:spcAft>
              <a:buClr>
                <a:schemeClr val="lt1"/>
              </a:buClr>
              <a:buSzPts val="2400"/>
              <a:buChar char="•"/>
            </a:pPr>
            <a:r>
              <a:rPr lang="en-US" sz="1800" dirty="0"/>
              <a:t>Accounting: Accounting tracks and logs all user and system activities, by logging all user login and activities will allow you to ensure all users stay within their bounds and logs can be checked for any issues and can allow compliance for regular maintenance. </a:t>
            </a:r>
            <a:endParaRPr sz="16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extLst>
              <a:ext uri="{FF2B5EF4-FFF2-40B4-BE49-F238E27FC236}">
                <a16:creationId xmlns:a16="http://schemas.microsoft.com/office/drawing/2014/main" xmlns="" id="{8F19C860-0A8F-DD22-DC2F-4B434DEFB40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6229"/>
    </mc:Choice>
    <mc:Fallback xmlns="">
      <p:transition spd="slow" advTm="46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We will look over unit testing for vulnerability STD-001-CPP, Integer Overflow. I ran six tests that verify that compliant code prevents integer overflows and underflows, while noncompliant code exposes risks. </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3283" y="3334979"/>
            <a:ext cx="8283308" cy="3254772"/>
          </a:xfrm>
          <a:prstGeom prst="rect">
            <a:avLst/>
          </a:prstGeom>
        </p:spPr>
      </p:pic>
      <p:pic>
        <p:nvPicPr>
          <p:cNvPr id="6" name="Audio 5">
            <a:extLst>
              <a:ext uri="{FF2B5EF4-FFF2-40B4-BE49-F238E27FC236}">
                <a16:creationId xmlns:a16="http://schemas.microsoft.com/office/drawing/2014/main" xmlns="" id="{D8BE3395-E200-9966-A664-8139BE92472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8142"/>
    </mc:Choice>
    <mc:Fallback xmlns="">
      <p:transition spd="slow" advTm="58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Unit Testing – </a:t>
            </a:r>
            <a:br>
              <a:rPr lang="en-US" dirty="0"/>
            </a:br>
            <a:r>
              <a:rPr lang="en-US" dirty="0"/>
              <a:t>Does Safe Addition Within Bounds Prevent Integer Overflow?</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062" y="2688905"/>
            <a:ext cx="4525006" cy="169568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062" y="5016096"/>
            <a:ext cx="5144218" cy="362001"/>
          </a:xfrm>
          <a:prstGeom prst="rect">
            <a:avLst/>
          </a:prstGeom>
        </p:spPr>
      </p:pic>
      <p:sp>
        <p:nvSpPr>
          <p:cNvPr id="6" name="TextBox 5"/>
          <p:cNvSpPr txBox="1"/>
          <p:nvPr/>
        </p:nvSpPr>
        <p:spPr>
          <a:xfrm>
            <a:off x="5625737" y="2688905"/>
            <a:ext cx="6252754" cy="2462213"/>
          </a:xfrm>
          <a:prstGeom prst="rect">
            <a:avLst/>
          </a:prstGeom>
          <a:noFill/>
        </p:spPr>
        <p:txBody>
          <a:bodyPr wrap="square" rtlCol="0">
            <a:spAutoFit/>
          </a:bodyPr>
          <a:lstStyle/>
          <a:p>
            <a:r>
              <a:rPr lang="en-US" dirty="0">
                <a:solidFill>
                  <a:schemeClr val="bg1"/>
                </a:solidFill>
              </a:rPr>
              <a:t>Vulnerability: Integer Overflows cause undefined behavior, risking crashes or exploits. </a:t>
            </a:r>
          </a:p>
          <a:p>
            <a:endParaRPr lang="en-US" dirty="0">
              <a:solidFill>
                <a:schemeClr val="bg1"/>
              </a:solidFill>
            </a:endParaRPr>
          </a:p>
          <a:p>
            <a:r>
              <a:rPr lang="en-US" dirty="0">
                <a:solidFill>
                  <a:schemeClr val="bg1"/>
                </a:solidFill>
              </a:rPr>
              <a:t>Test: This test verifies that adding two small int32_t values (100 + 200) produces the correct result (300) without overflow. </a:t>
            </a:r>
          </a:p>
          <a:p>
            <a:endParaRPr lang="en-US" dirty="0">
              <a:solidFill>
                <a:schemeClr val="bg1"/>
              </a:solidFill>
            </a:endParaRPr>
          </a:p>
          <a:p>
            <a:r>
              <a:rPr lang="en-US" dirty="0">
                <a:solidFill>
                  <a:schemeClr val="bg1"/>
                </a:solidFill>
              </a:rPr>
              <a:t>Results: Results show the test passed, confirming the safe addition. </a:t>
            </a:r>
          </a:p>
          <a:p>
            <a:endParaRPr lang="en-US" dirty="0">
              <a:solidFill>
                <a:schemeClr val="bg1"/>
              </a:solidFill>
            </a:endParaRPr>
          </a:p>
          <a:p>
            <a:r>
              <a:rPr lang="en-US" dirty="0">
                <a:solidFill>
                  <a:schemeClr val="bg1"/>
                </a:solidFill>
              </a:rPr>
              <a:t>Further Testing: Using external tools like Clang-Tidy can detect potential overflows. Also you can simulate adding random inputs for more robust bound checks. </a:t>
            </a:r>
          </a:p>
        </p:txBody>
      </p:sp>
      <p:pic>
        <p:nvPicPr>
          <p:cNvPr id="9" name="Audio 8">
            <a:extLst>
              <a:ext uri="{FF2B5EF4-FFF2-40B4-BE49-F238E27FC236}">
                <a16:creationId xmlns:a16="http://schemas.microsoft.com/office/drawing/2014/main" xmlns="" id="{3DADCEAB-EA4C-4739-C99D-503A21D070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09949393"/>
      </p:ext>
    </p:extLst>
  </p:cSld>
  <p:clrMapOvr>
    <a:masterClrMapping/>
  </p:clrMapOvr>
  <mc:AlternateContent xmlns:mc="http://schemas.openxmlformats.org/markup-compatibility/2006" xmlns:p14="http://schemas.microsoft.com/office/powerpoint/2010/main">
    <mc:Choice Requires="p14">
      <p:transition spd="slow" p14:dur="2000" advTm="40500"/>
    </mc:Choice>
    <mc:Fallback xmlns="">
      <p:transition spd="slow" advTm="40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microsoft.com/office/infopath/2007/PartnerControls"/>
    <ds:schemaRef ds:uri="http://purl.org/dc/elements/1.1/"/>
    <ds:schemaRef ds:uri="http://purl.org/dc/terms/"/>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362</TotalTime>
  <Words>2276</Words>
  <Application>Microsoft Office PowerPoint</Application>
  <PresentationFormat>Widescreen</PresentationFormat>
  <Paragraphs>235</Paragraphs>
  <Slides>20</Slides>
  <Notes>14</Notes>
  <HiddenSlides>0</HiddenSlides>
  <MMClips>20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 –  Does Safe Addition Within Bounds Prevent Integer Overflow?</vt:lpstr>
      <vt:lpstr>Unit Testing- Does Safe Addition Near Max Boundary Prevent Integer Overflow?</vt:lpstr>
      <vt:lpstr>Unit Testing- Does the Code Detect Overflow on Large Addition?</vt:lpstr>
      <vt:lpstr>Unit Testing- Does the Code Detect Underflow on Large Subtraction?</vt:lpstr>
      <vt:lpstr>Unit Testing- Does Safe Subtraction Within Bounds Prevent Integer Overflow?</vt:lpstr>
      <vt:lpstr>Unit Testing- Does Noncompliant Code Cause Integer Overflow?</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Microsoft account</cp:lastModifiedBy>
  <cp:revision>32</cp:revision>
  <dcterms:created xsi:type="dcterms:W3CDTF">2020-08-19T17:59:24Z</dcterms:created>
  <dcterms:modified xsi:type="dcterms:W3CDTF">2025-08-17T17:22:37Z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